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310" r:id="rId4"/>
    <p:sldId id="316" r:id="rId5"/>
    <p:sldId id="318" r:id="rId6"/>
    <p:sldId id="311" r:id="rId7"/>
    <p:sldId id="290" r:id="rId8"/>
    <p:sldId id="315" r:id="rId9"/>
    <p:sldId id="317" r:id="rId10"/>
    <p:sldId id="292" r:id="rId11"/>
    <p:sldId id="293" r:id="rId12"/>
    <p:sldId id="294" r:id="rId13"/>
    <p:sldId id="295" r:id="rId14"/>
    <p:sldId id="297" r:id="rId15"/>
    <p:sldId id="312" r:id="rId16"/>
    <p:sldId id="303" r:id="rId17"/>
    <p:sldId id="313" r:id="rId18"/>
    <p:sldId id="307" r:id="rId19"/>
    <p:sldId id="308" r:id="rId20"/>
    <p:sldId id="309" r:id="rId21"/>
    <p:sldId id="314" r:id="rId22"/>
    <p:sldId id="304" r:id="rId23"/>
    <p:sldId id="306" r:id="rId24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26"/>
      <p:bold r:id="rId27"/>
      <p:italic r:id="rId28"/>
      <p:boldItalic r:id="rId29"/>
    </p:embeddedFont>
    <p:embeddedFont>
      <p:font typeface="Fira Sans Extra Condensed SemiBold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317"/>
    <a:srgbClr val="004990"/>
    <a:srgbClr val="FFF7AE"/>
    <a:srgbClr val="D6EAF9"/>
    <a:srgbClr val="A4DAF6"/>
    <a:srgbClr val="0A5694"/>
    <a:srgbClr val="0D6CB9"/>
    <a:srgbClr val="12642D"/>
    <a:srgbClr val="E1E2EA"/>
    <a:srgbClr val="418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808D4-CF1F-470D-B727-D26DB11DE35B}">
  <a:tblStyle styleId="{076808D4-CF1F-470D-B727-D26DB11DE3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bdd8e6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bdd8e67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14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27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67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0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74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477988"/>
            <a:ext cx="4484100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259013"/>
            <a:ext cx="37713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09800" y="2150850"/>
            <a:ext cx="472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51556" y="540000"/>
            <a:ext cx="74409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23507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13050" y="555600"/>
            <a:ext cx="791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13050" y="1389600"/>
            <a:ext cx="79179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rksolutions.com/for-individuals/career-exploration/when-i-grow-up/elementary-school-grades-p-5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6FB99-F119-3E56-AD32-9EC7B593E6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76250"/>
            <a:ext cx="9144000" cy="6096000"/>
          </a:xfrm>
          <a:prstGeom prst="rect">
            <a:avLst/>
          </a:prstGeom>
        </p:spPr>
      </p:pic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26097" y="1121959"/>
            <a:ext cx="4484100" cy="2329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n>
                  <a:solidFill>
                    <a:schemeClr val="bg2">
                      <a:alpha val="22000"/>
                    </a:schemeClr>
                  </a:solidFill>
                </a:ln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r>
              <a:rPr lang="en" b="0" dirty="0">
                <a:ln>
                  <a:solidFill>
                    <a:schemeClr val="bg2">
                      <a:alpha val="22000"/>
                    </a:schemeClr>
                  </a:solidFill>
                </a:ln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he Power of Work-Based Learning</a:t>
            </a:r>
            <a:endParaRPr b="0" dirty="0">
              <a:ln>
                <a:solidFill>
                  <a:schemeClr val="bg2">
                    <a:alpha val="22000"/>
                  </a:schemeClr>
                </a:solidFill>
              </a:ln>
              <a:solidFill>
                <a:schemeClr val="bg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326097" y="3948279"/>
            <a:ext cx="3771300" cy="1195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+mn-lt"/>
              </a:rPr>
              <a:t>Presented to you 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+mn-lt"/>
              </a:rPr>
              <a:t>Heather Thomas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bg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+mn-lt"/>
              </a:rPr>
              <a:t>September 2024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082F8F-DBA0-67DB-4D48-60C9E94D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639" b="25962"/>
          <a:stretch/>
        </p:blipFill>
        <p:spPr>
          <a:xfrm>
            <a:off x="452561" y="-247455"/>
            <a:ext cx="3027757" cy="9919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8F2F4-C278-B799-F598-B0B92D09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8755" y="88479"/>
            <a:ext cx="7319713" cy="4168402"/>
          </a:xfrm>
          <a:prstGeom prst="rect">
            <a:avLst/>
          </a:prstGeom>
        </p:spPr>
      </p:pic>
      <p:pic>
        <p:nvPicPr>
          <p:cNvPr id="2" name="Picture 1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ED0F6F53-9349-9AB6-F8C1-FF1C6E054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Pre-K - Elementary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A80EB1-9DEA-85F1-55A9-D1FF55C3CC60}"/>
              </a:ext>
            </a:extLst>
          </p:cNvPr>
          <p:cNvGrpSpPr/>
          <p:nvPr/>
        </p:nvGrpSpPr>
        <p:grpSpPr>
          <a:xfrm>
            <a:off x="5479265" y="1744828"/>
            <a:ext cx="3166844" cy="1653844"/>
            <a:chOff x="5555673" y="1196665"/>
            <a:chExt cx="3166844" cy="16538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D1A5FA-7E86-2851-B952-EC62653A5564}"/>
                </a:ext>
              </a:extLst>
            </p:cNvPr>
            <p:cNvSpPr/>
            <p:nvPr/>
          </p:nvSpPr>
          <p:spPr>
            <a:xfrm>
              <a:off x="5555673" y="1350553"/>
              <a:ext cx="3166844" cy="1499956"/>
            </a:xfrm>
            <a:prstGeom prst="rect">
              <a:avLst/>
            </a:prstGeom>
            <a:solidFill>
              <a:srgbClr val="FFF7AE">
                <a:alpha val="24706"/>
              </a:srgbClr>
            </a:solidFill>
            <a:ln>
              <a:solidFill>
                <a:srgbClr val="FFF7AE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6FC83-5784-24E5-C602-FEE8A9D8F71F}"/>
                </a:ext>
              </a:extLst>
            </p:cNvPr>
            <p:cNvSpPr txBox="1"/>
            <p:nvPr/>
          </p:nvSpPr>
          <p:spPr>
            <a:xfrm>
              <a:off x="5687291" y="1196665"/>
              <a:ext cx="2473036" cy="307777"/>
            </a:xfrm>
            <a:prstGeom prst="rect">
              <a:avLst/>
            </a:prstGeom>
            <a:solidFill>
              <a:srgbClr val="FFF7AE"/>
            </a:solidFill>
            <a:ln w="28575">
              <a:solidFill>
                <a:srgbClr val="FFF7AE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990"/>
                  </a:solidFill>
                </a:rPr>
                <a:t>Activities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25435-C3E7-2247-F320-660BBB428A6A}"/>
                </a:ext>
              </a:extLst>
            </p:cNvPr>
            <p:cNvSpPr txBox="1"/>
            <p:nvPr/>
          </p:nvSpPr>
          <p:spPr>
            <a:xfrm>
              <a:off x="5789928" y="1658330"/>
              <a:ext cx="2473036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3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*Career Day Events</a:t>
              </a:r>
              <a:endParaRPr lang="en-US" dirty="0">
                <a:solidFill>
                  <a:srgbClr val="004990"/>
                </a:solidFill>
              </a:endParaRPr>
            </a:p>
            <a:p>
              <a:pPr marL="228600" indent="-228600">
                <a:spcAft>
                  <a:spcPts val="3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Career Play Centers</a:t>
              </a:r>
            </a:p>
            <a:p>
              <a:pPr marL="228600" indent="-228600">
                <a:spcAft>
                  <a:spcPts val="3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*Guest Speakers</a:t>
              </a:r>
              <a:endParaRPr lang="en-US" dirty="0">
                <a:solidFill>
                  <a:srgbClr val="004990"/>
                </a:solidFill>
              </a:endParaRPr>
            </a:p>
            <a:p>
              <a:pPr marL="228600" indent="-228600">
                <a:spcAft>
                  <a:spcPts val="3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Curriculum (</a:t>
              </a:r>
              <a:r>
                <a:rPr lang="en-US" dirty="0">
                  <a:solidFill>
                    <a:srgbClr val="00499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Resource</a:t>
              </a:r>
              <a:r>
                <a:rPr lang="en-US" dirty="0">
                  <a:solidFill>
                    <a:srgbClr val="004990"/>
                  </a:solidFill>
                </a:rPr>
                <a:t>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E91270-5BEC-2F46-9439-AA2F5E9D7DAD}"/>
              </a:ext>
            </a:extLst>
          </p:cNvPr>
          <p:cNvSpPr txBox="1"/>
          <p:nvPr/>
        </p:nvSpPr>
        <p:spPr>
          <a:xfrm>
            <a:off x="5479266" y="3445294"/>
            <a:ext cx="35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4990"/>
                </a:solidFill>
              </a:rPr>
              <a:t>*indicates where employers are needed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3BB4A-6D40-F4FE-4901-E154CC7B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793" y="1744828"/>
            <a:ext cx="4326552" cy="2250505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256C2BE3-0DC1-9B10-A394-93D337F07D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0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Middle School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BC4A2-548D-C82A-E8B4-C8D7AE01AB59}"/>
              </a:ext>
            </a:extLst>
          </p:cNvPr>
          <p:cNvGrpSpPr/>
          <p:nvPr/>
        </p:nvGrpSpPr>
        <p:grpSpPr>
          <a:xfrm>
            <a:off x="4897192" y="1012826"/>
            <a:ext cx="3632075" cy="3040508"/>
            <a:chOff x="5514109" y="1196665"/>
            <a:chExt cx="3208408" cy="36418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D1A5FA-7E86-2851-B952-EC62653A5564}"/>
                </a:ext>
              </a:extLst>
            </p:cNvPr>
            <p:cNvSpPr/>
            <p:nvPr/>
          </p:nvSpPr>
          <p:spPr>
            <a:xfrm>
              <a:off x="5514109" y="1350552"/>
              <a:ext cx="3208408" cy="3478581"/>
            </a:xfrm>
            <a:prstGeom prst="rect">
              <a:avLst/>
            </a:prstGeom>
            <a:solidFill>
              <a:srgbClr val="D6EAF9">
                <a:alpha val="25098"/>
              </a:srgbClr>
            </a:solidFill>
            <a:ln>
              <a:solidFill>
                <a:srgbClr val="D6EAF9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6FC83-5784-24E5-C602-FEE8A9D8F71F}"/>
                </a:ext>
              </a:extLst>
            </p:cNvPr>
            <p:cNvSpPr txBox="1"/>
            <p:nvPr/>
          </p:nvSpPr>
          <p:spPr>
            <a:xfrm>
              <a:off x="5687291" y="1196665"/>
              <a:ext cx="2473036" cy="368651"/>
            </a:xfrm>
            <a:prstGeom prst="rect">
              <a:avLst/>
            </a:prstGeom>
            <a:solidFill>
              <a:srgbClr val="D6EAF9"/>
            </a:solidFill>
            <a:ln w="28575">
              <a:solidFill>
                <a:srgbClr val="D6EAF9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990"/>
                  </a:solidFill>
                </a:rPr>
                <a:t>Activities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25435-C3E7-2247-F320-660BBB428A6A}"/>
                </a:ext>
              </a:extLst>
            </p:cNvPr>
            <p:cNvSpPr txBox="1"/>
            <p:nvPr/>
          </p:nvSpPr>
          <p:spPr>
            <a:xfrm>
              <a:off x="5763067" y="1582130"/>
              <a:ext cx="2867824" cy="325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VR Headsets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Aptitude Tests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Guided Research Projects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Interest Surveys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High School Tours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*Mentorship Programs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Project-Based Learning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Strengths Finders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*Career Days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*Interviewing Professionals</a:t>
              </a:r>
            </a:p>
            <a:p>
              <a:pPr marL="228600" indent="-228600">
                <a:spcAft>
                  <a:spcPts val="2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*</a:t>
              </a:r>
              <a:r>
                <a:rPr lang="en-US" b="1" dirty="0">
                  <a:solidFill>
                    <a:srgbClr val="004990"/>
                  </a:solidFill>
                </a:rPr>
                <a:t>Field Trips/Worksite Tours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9B94D0-2DC1-C318-5FB8-7875D6EEF2EB}"/>
              </a:ext>
            </a:extLst>
          </p:cNvPr>
          <p:cNvSpPr txBox="1"/>
          <p:nvPr/>
        </p:nvSpPr>
        <p:spPr>
          <a:xfrm>
            <a:off x="4897192" y="4074901"/>
            <a:ext cx="4135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4990"/>
                </a:solidFill>
              </a:rPr>
              <a:t>*indicates where employers are needed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4566D-C623-2942-124D-23E72140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733" y="1008899"/>
            <a:ext cx="3362454" cy="3171800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ED99CB5E-D4BB-A475-2E9A-D364D8077C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High School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BC4A2-548D-C82A-E8B4-C8D7AE01AB59}"/>
              </a:ext>
            </a:extLst>
          </p:cNvPr>
          <p:cNvGrpSpPr/>
          <p:nvPr/>
        </p:nvGrpSpPr>
        <p:grpSpPr>
          <a:xfrm>
            <a:off x="5209718" y="833458"/>
            <a:ext cx="3564565" cy="3328443"/>
            <a:chOff x="5514108" y="1196665"/>
            <a:chExt cx="3816154" cy="39867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D1A5FA-7E86-2851-B952-EC62653A5564}"/>
                </a:ext>
              </a:extLst>
            </p:cNvPr>
            <p:cNvSpPr/>
            <p:nvPr/>
          </p:nvSpPr>
          <p:spPr>
            <a:xfrm>
              <a:off x="5514108" y="1350552"/>
              <a:ext cx="3816154" cy="3832875"/>
            </a:xfrm>
            <a:prstGeom prst="rect">
              <a:avLst/>
            </a:prstGeom>
            <a:solidFill>
              <a:srgbClr val="A4DAF6">
                <a:alpha val="25098"/>
              </a:srgbClr>
            </a:solidFill>
            <a:ln>
              <a:solidFill>
                <a:srgbClr val="A4DAF6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6FC83-5784-24E5-C602-FEE8A9D8F71F}"/>
                </a:ext>
              </a:extLst>
            </p:cNvPr>
            <p:cNvSpPr txBox="1"/>
            <p:nvPr/>
          </p:nvSpPr>
          <p:spPr>
            <a:xfrm>
              <a:off x="5687291" y="1196665"/>
              <a:ext cx="2473036" cy="368651"/>
            </a:xfrm>
            <a:prstGeom prst="rect">
              <a:avLst/>
            </a:prstGeom>
            <a:solidFill>
              <a:srgbClr val="A4DAF6"/>
            </a:solidFill>
            <a:ln w="28575">
              <a:solidFill>
                <a:srgbClr val="A4DAF6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990"/>
                  </a:solidFill>
                </a:rPr>
                <a:t>Activities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25435-C3E7-2247-F320-660BBB428A6A}"/>
                </a:ext>
              </a:extLst>
            </p:cNvPr>
            <p:cNvSpPr txBox="1"/>
            <p:nvPr/>
          </p:nvSpPr>
          <p:spPr>
            <a:xfrm>
              <a:off x="5770639" y="1549148"/>
              <a:ext cx="3494904" cy="363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Credential or License Attainment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Mock Job Interviews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Resume and Cover Letter Prep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Interest Surveys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Simulated Workplace Programs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Career Preparation Class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*Practicum (sometimes inhouse)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*Internship</a:t>
              </a:r>
              <a:endParaRPr lang="en-US" dirty="0">
                <a:solidFill>
                  <a:srgbClr val="004990"/>
                </a:solidFill>
              </a:endParaRP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*Pre-Apprenticeships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*Youth Apprenticeships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004990"/>
                  </a:solidFill>
                </a:rPr>
                <a:t>*Job Shadowing</a:t>
              </a:r>
            </a:p>
            <a:p>
              <a:pPr marL="228600" indent="-228600">
                <a:spcAft>
                  <a:spcPts val="100"/>
                </a:spcAft>
                <a:buClr>
                  <a:srgbClr val="00499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004990"/>
                  </a:solidFill>
                </a:rPr>
                <a:t>Career and Technical Student </a:t>
              </a:r>
              <a:br>
                <a:rPr lang="en-US" dirty="0">
                  <a:solidFill>
                    <a:srgbClr val="004990"/>
                  </a:solidFill>
                </a:rPr>
              </a:br>
              <a:r>
                <a:rPr lang="en-US" dirty="0">
                  <a:solidFill>
                    <a:srgbClr val="004990"/>
                  </a:solidFill>
                </a:rPr>
                <a:t>Organizations Competitions (CTSO)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F580A0-2251-E9D1-46E3-251B92571F9C}"/>
              </a:ext>
            </a:extLst>
          </p:cNvPr>
          <p:cNvSpPr txBox="1"/>
          <p:nvPr/>
        </p:nvSpPr>
        <p:spPr>
          <a:xfrm>
            <a:off x="5209719" y="4183777"/>
            <a:ext cx="347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4990"/>
                </a:solidFill>
              </a:rPr>
              <a:t>*indicates where employers are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59C7C-4A79-6D8D-8F92-FCFCC68B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684" y="1180100"/>
            <a:ext cx="3362454" cy="3171800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10C19C72-0035-16D2-DA24-0D2018FFAF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Postsecondary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11FDC-E515-C404-79B4-FF83D7B83DB3}"/>
              </a:ext>
            </a:extLst>
          </p:cNvPr>
          <p:cNvSpPr txBox="1"/>
          <p:nvPr/>
        </p:nvSpPr>
        <p:spPr>
          <a:xfrm>
            <a:off x="5379461" y="3587642"/>
            <a:ext cx="347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4990"/>
                </a:solidFill>
              </a:rPr>
              <a:t>*indicates where employers are needed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845498-92D4-AD3A-7EE5-601F43D2533B}"/>
              </a:ext>
            </a:extLst>
          </p:cNvPr>
          <p:cNvGrpSpPr/>
          <p:nvPr/>
        </p:nvGrpSpPr>
        <p:grpSpPr>
          <a:xfrm>
            <a:off x="5379461" y="1453758"/>
            <a:ext cx="3276250" cy="2068632"/>
            <a:chOff x="5379461" y="1309051"/>
            <a:chExt cx="3276250" cy="20686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5BC4A2-548D-C82A-E8B4-C8D7AE01AB59}"/>
                </a:ext>
              </a:extLst>
            </p:cNvPr>
            <p:cNvGrpSpPr/>
            <p:nvPr/>
          </p:nvGrpSpPr>
          <p:grpSpPr>
            <a:xfrm>
              <a:off x="5379461" y="1495565"/>
              <a:ext cx="3276250" cy="1882118"/>
              <a:chOff x="5514109" y="1350553"/>
              <a:chExt cx="3208408" cy="237186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D1A5FA-7E86-2851-B952-EC62653A5564}"/>
                  </a:ext>
                </a:extLst>
              </p:cNvPr>
              <p:cNvSpPr/>
              <p:nvPr/>
            </p:nvSpPr>
            <p:spPr>
              <a:xfrm>
                <a:off x="5514109" y="1350553"/>
                <a:ext cx="3208408" cy="2371864"/>
              </a:xfrm>
              <a:prstGeom prst="rect">
                <a:avLst/>
              </a:prstGeom>
              <a:solidFill>
                <a:srgbClr val="B32317">
                  <a:alpha val="25098"/>
                </a:srgbClr>
              </a:solidFill>
              <a:ln>
                <a:solidFill>
                  <a:srgbClr val="B32317"/>
                </a:solidFill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125435-C3E7-2247-F320-660BBB428A6A}"/>
                  </a:ext>
                </a:extLst>
              </p:cNvPr>
              <p:cNvSpPr txBox="1"/>
              <p:nvPr/>
            </p:nvSpPr>
            <p:spPr>
              <a:xfrm>
                <a:off x="5616620" y="1614334"/>
                <a:ext cx="2969345" cy="19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Aft>
                    <a:spcPts val="300"/>
                  </a:spcAft>
                  <a:buClr>
                    <a:srgbClr val="004990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4990"/>
                    </a:solidFill>
                  </a:rPr>
                  <a:t>Credential or License Attainment</a:t>
                </a:r>
              </a:p>
              <a:p>
                <a:pPr marL="228600" indent="-228600">
                  <a:spcAft>
                    <a:spcPts val="300"/>
                  </a:spcAft>
                  <a:buClr>
                    <a:srgbClr val="004990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4990"/>
                    </a:solidFill>
                  </a:rPr>
                  <a:t>Associates Degree and/or </a:t>
                </a:r>
                <a:br>
                  <a:rPr lang="en-US" dirty="0">
                    <a:solidFill>
                      <a:srgbClr val="004990"/>
                    </a:solidFill>
                  </a:rPr>
                </a:br>
                <a:r>
                  <a:rPr lang="en-US" dirty="0">
                    <a:solidFill>
                      <a:srgbClr val="004990"/>
                    </a:solidFill>
                  </a:rPr>
                  <a:t>Bachelors Degree</a:t>
                </a:r>
              </a:p>
              <a:p>
                <a:pPr marL="228600" indent="-228600">
                  <a:spcAft>
                    <a:spcPts val="300"/>
                  </a:spcAft>
                  <a:buClr>
                    <a:srgbClr val="004990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4990"/>
                    </a:solidFill>
                  </a:rPr>
                  <a:t>Skill Retraining</a:t>
                </a:r>
              </a:p>
              <a:p>
                <a:pPr marL="228600" indent="-228600">
                  <a:spcAft>
                    <a:spcPts val="300"/>
                  </a:spcAft>
                  <a:buClr>
                    <a:srgbClr val="004990"/>
                  </a:buClr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004990"/>
                    </a:solidFill>
                  </a:rPr>
                  <a:t>*Registered Apprenticeships</a:t>
                </a:r>
              </a:p>
              <a:p>
                <a:pPr marL="228600" indent="-228600">
                  <a:spcAft>
                    <a:spcPts val="300"/>
                  </a:spcAft>
                  <a:buClr>
                    <a:srgbClr val="004990"/>
                  </a:buClr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004990"/>
                    </a:solidFill>
                  </a:rPr>
                  <a:t>*Internships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4FF496-E18D-556E-09FE-C22F9D9E20EF}"/>
                </a:ext>
              </a:extLst>
            </p:cNvPr>
            <p:cNvSpPr txBox="1"/>
            <p:nvPr/>
          </p:nvSpPr>
          <p:spPr>
            <a:xfrm>
              <a:off x="5610883" y="1309051"/>
              <a:ext cx="2473036" cy="307777"/>
            </a:xfrm>
            <a:prstGeom prst="rect">
              <a:avLst/>
            </a:prstGeom>
            <a:solidFill>
              <a:srgbClr val="B32317"/>
            </a:solidFill>
            <a:ln w="28575">
              <a:solidFill>
                <a:srgbClr val="B32317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Activities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E93F0-E6AE-0824-6506-07B2EB2A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292" y="1616828"/>
            <a:ext cx="4321376" cy="2247813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2D17EC29-69D8-25A6-9C73-3010E9F5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7319E-F18D-66F6-C7DD-3A33CBCF2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111A-752F-3D61-595A-5B026EE3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75" y="2398823"/>
            <a:ext cx="6393050" cy="1491252"/>
          </a:xfrm>
        </p:spPr>
        <p:txBody>
          <a:bodyPr/>
          <a:lstStyle/>
          <a:p>
            <a:r>
              <a:rPr lang="en-US" sz="4400" dirty="0">
                <a:solidFill>
                  <a:srgbClr val="004990"/>
                </a:solidFill>
              </a:rPr>
              <a:t>Engaging Employers Effectively</a:t>
            </a:r>
          </a:p>
        </p:txBody>
      </p:sp>
      <p:pic>
        <p:nvPicPr>
          <p:cNvPr id="7" name="Picture 6" descr="A blue and red gears&#10;&#10;Description automatically generated">
            <a:extLst>
              <a:ext uri="{FF2B5EF4-FFF2-40B4-BE49-F238E27FC236}">
                <a16:creationId xmlns:a16="http://schemas.microsoft.com/office/drawing/2014/main" id="{74559F26-A38B-8F5E-5073-F556E5E4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06" y="991902"/>
            <a:ext cx="2032000" cy="1397000"/>
          </a:xfrm>
          <a:prstGeom prst="rect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E247EE9E-85A0-F369-1A1E-BD8542B3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Ways in which employers can get involved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BBF3A-D0A1-EAB9-7814-86D26BE33206}"/>
              </a:ext>
            </a:extLst>
          </p:cNvPr>
          <p:cNvSpPr txBox="1"/>
          <p:nvPr/>
        </p:nvSpPr>
        <p:spPr>
          <a:xfrm>
            <a:off x="1443766" y="1156167"/>
            <a:ext cx="30099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Guest Speaking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Facility/Worksite Tours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Job Shadowing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Mentorships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Mock Interviews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Career Day Participant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Scholarships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9DE77-2299-E50E-9BF6-8B239B0514B8}"/>
              </a:ext>
            </a:extLst>
          </p:cNvPr>
          <p:cNvSpPr txBox="1"/>
          <p:nvPr/>
        </p:nvSpPr>
        <p:spPr>
          <a:xfrm>
            <a:off x="4783650" y="1156167"/>
            <a:ext cx="31204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Internships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Industry-Based Certifications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Serve on an Advisory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Donate Equipment/Learning Space Setup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Apprenticeships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Curriculum Collaboration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Offer Volunteer Opps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7A835-7EC6-CF85-B1B0-F79A0FC2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66" y="897049"/>
            <a:ext cx="3009900" cy="5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D4DA0-7B0D-861D-D337-8AA3ED60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31" y="897049"/>
            <a:ext cx="3009900" cy="50800"/>
          </a:xfrm>
          <a:prstGeom prst="rect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5DB22DB6-E698-5711-3195-8DBFF315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7319E-F18D-66F6-C7DD-3A33CBCF2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111A-752F-3D61-595A-5B026EE3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75" y="2398823"/>
            <a:ext cx="6393050" cy="1491252"/>
          </a:xfrm>
        </p:spPr>
        <p:txBody>
          <a:bodyPr/>
          <a:lstStyle/>
          <a:p>
            <a:r>
              <a:rPr lang="en-US" sz="4400" dirty="0">
                <a:solidFill>
                  <a:srgbClr val="004990"/>
                </a:solidFill>
              </a:rPr>
              <a:t>Key Questions </a:t>
            </a:r>
            <a:br>
              <a:rPr lang="en-US" sz="4400" dirty="0">
                <a:solidFill>
                  <a:srgbClr val="004990"/>
                </a:solidFill>
              </a:rPr>
            </a:br>
            <a:r>
              <a:rPr lang="en-US" sz="4400" dirty="0">
                <a:solidFill>
                  <a:srgbClr val="004990"/>
                </a:solidFill>
              </a:rPr>
              <a:t>to Consider</a:t>
            </a:r>
          </a:p>
        </p:txBody>
      </p:sp>
      <p:pic>
        <p:nvPicPr>
          <p:cNvPr id="5" name="Picture 4" descr="A light bulb with a red and blue line&#10;&#10;Description automatically generated">
            <a:extLst>
              <a:ext uri="{FF2B5EF4-FFF2-40B4-BE49-F238E27FC236}">
                <a16:creationId xmlns:a16="http://schemas.microsoft.com/office/drawing/2014/main" id="{3C957886-92E6-77A4-85BA-450444BC1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027223"/>
            <a:ext cx="1041400" cy="1371600"/>
          </a:xfrm>
          <a:prstGeom prst="rect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8010DB3B-90F1-6C00-D18E-AA98380544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B3231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Questions to Consider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0EB262-CC0C-8E41-2B77-2EE9DBE2E2ED}"/>
              </a:ext>
            </a:extLst>
          </p:cNvPr>
          <p:cNvGrpSpPr/>
          <p:nvPr/>
        </p:nvGrpSpPr>
        <p:grpSpPr>
          <a:xfrm>
            <a:off x="1071805" y="1540229"/>
            <a:ext cx="3009902" cy="569994"/>
            <a:chOff x="1071805" y="1358657"/>
            <a:chExt cx="3009902" cy="5699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13CD05-E955-8336-FF6C-568D4776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07" y="1877851"/>
              <a:ext cx="3009900" cy="50800"/>
            </a:xfrm>
            <a:prstGeom prst="rect">
              <a:avLst/>
            </a:prstGeom>
          </p:spPr>
        </p:pic>
        <p:sp>
          <p:nvSpPr>
            <p:cNvPr id="5" name="Google Shape;302;p16">
              <a:extLst>
                <a:ext uri="{FF2B5EF4-FFF2-40B4-BE49-F238E27FC236}">
                  <a16:creationId xmlns:a16="http://schemas.microsoft.com/office/drawing/2014/main" id="{FEE53684-C8FD-1126-30B9-372D03A19A28}"/>
                </a:ext>
              </a:extLst>
            </p:cNvPr>
            <p:cNvSpPr txBox="1">
              <a:spLocks/>
            </p:cNvSpPr>
            <p:nvPr/>
          </p:nvSpPr>
          <p:spPr>
            <a:xfrm>
              <a:off x="1071805" y="1502727"/>
              <a:ext cx="3009901" cy="33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ira Sans Extra Condensed SemiBold"/>
                <a:buNone/>
                <a:defRPr sz="30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600" b="1" dirty="0">
                  <a:solidFill>
                    <a:srgbClr val="004990"/>
                  </a:solidFill>
                  <a:latin typeface="Fira Sans Extra Condensed" panose="020B0503050000020004" pitchFamily="34" charset="0"/>
                </a:rPr>
                <a:t>Asking Employers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CD233F-6316-6A85-016A-E39700FC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07" y="1358657"/>
              <a:ext cx="3009900" cy="50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C32147-08A6-625B-F27F-7AF6577FD8E6}"/>
              </a:ext>
            </a:extLst>
          </p:cNvPr>
          <p:cNvGrpSpPr/>
          <p:nvPr/>
        </p:nvGrpSpPr>
        <p:grpSpPr>
          <a:xfrm>
            <a:off x="4783649" y="1540229"/>
            <a:ext cx="3009902" cy="569994"/>
            <a:chOff x="1071805" y="1358657"/>
            <a:chExt cx="3009902" cy="5699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DAE7C2-B86A-9593-9FD7-AA6203C0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07" y="1877851"/>
              <a:ext cx="3009900" cy="50800"/>
            </a:xfrm>
            <a:prstGeom prst="rect">
              <a:avLst/>
            </a:prstGeom>
          </p:spPr>
        </p:pic>
        <p:sp>
          <p:nvSpPr>
            <p:cNvPr id="10" name="Google Shape;302;p16">
              <a:extLst>
                <a:ext uri="{FF2B5EF4-FFF2-40B4-BE49-F238E27FC236}">
                  <a16:creationId xmlns:a16="http://schemas.microsoft.com/office/drawing/2014/main" id="{37EF3567-CC78-377A-6DCD-B8E14C41AF7D}"/>
                </a:ext>
              </a:extLst>
            </p:cNvPr>
            <p:cNvSpPr txBox="1">
              <a:spLocks/>
            </p:cNvSpPr>
            <p:nvPr/>
          </p:nvSpPr>
          <p:spPr>
            <a:xfrm>
              <a:off x="1071805" y="1502727"/>
              <a:ext cx="3009901" cy="33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ira Sans Extra Condensed SemiBold"/>
                <a:buNone/>
                <a:defRPr sz="30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600" b="1" dirty="0">
                  <a:solidFill>
                    <a:srgbClr val="004990"/>
                  </a:solidFill>
                  <a:latin typeface="Fira Sans Extra Condensed" panose="020B0503050000020004" pitchFamily="34" charset="0"/>
                </a:rPr>
                <a:t>Self-Reflection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7D699A-A02C-4CBA-E6CF-422F64DE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07" y="1358657"/>
              <a:ext cx="3009900" cy="50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2C28FAB-E1A5-2F13-7F65-E1F635B63F43}"/>
              </a:ext>
            </a:extLst>
          </p:cNvPr>
          <p:cNvSpPr txBox="1"/>
          <p:nvPr/>
        </p:nvSpPr>
        <p:spPr>
          <a:xfrm>
            <a:off x="1071805" y="2227348"/>
            <a:ext cx="3009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What skills are most important for your industry?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How can our students add value to your organization?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What challenges do you face in finding qualified candidates, and how can we help address them?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74A39-9295-B3EC-FCCE-70887E13155E}"/>
              </a:ext>
            </a:extLst>
          </p:cNvPr>
          <p:cNvSpPr txBox="1"/>
          <p:nvPr/>
        </p:nvSpPr>
        <p:spPr>
          <a:xfrm>
            <a:off x="4783650" y="2227348"/>
            <a:ext cx="30099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How can I integrate WBL into my curriculum?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What support do I need to effectively engage employers?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How can I ensure that all students have access to WBL opportunities? </a:t>
            </a:r>
          </a:p>
        </p:txBody>
      </p:sp>
      <p:pic>
        <p:nvPicPr>
          <p:cNvPr id="2" name="Picture 1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645EB497-A5BA-A3EE-4D5A-7A3FCAFD60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B3231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Next Steps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58386-3F6E-4E02-0E0D-83208FD43F56}"/>
              </a:ext>
            </a:extLst>
          </p:cNvPr>
          <p:cNvSpPr txBox="1"/>
          <p:nvPr/>
        </p:nvSpPr>
        <p:spPr>
          <a:xfrm>
            <a:off x="866274" y="1423164"/>
            <a:ext cx="6758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CTE Advisory Night</a:t>
            </a:r>
          </a:p>
        </p:txBody>
      </p:sp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67FBB960-C283-12D7-A351-15541FD02D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loud with black background&#10;&#10;Description automatically generated">
            <a:extLst>
              <a:ext uri="{FF2B5EF4-FFF2-40B4-BE49-F238E27FC236}">
                <a16:creationId xmlns:a16="http://schemas.microsoft.com/office/drawing/2014/main" id="{8B5BBF90-060E-4DBC-7053-03737631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00" y="-880912"/>
            <a:ext cx="4587191" cy="2759928"/>
          </a:xfrm>
          <a:prstGeom prst="rect">
            <a:avLst/>
          </a:prstGeom>
        </p:spPr>
      </p:pic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618400" y="451966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Overview of the Session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4077139" y="2516884"/>
            <a:ext cx="22461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16"/>
          <p:cNvSpPr txBox="1"/>
          <p:nvPr/>
        </p:nvSpPr>
        <p:spPr>
          <a:xfrm>
            <a:off x="4050000" y="3264484"/>
            <a:ext cx="22461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02;p16">
            <a:extLst>
              <a:ext uri="{FF2B5EF4-FFF2-40B4-BE49-F238E27FC236}">
                <a16:creationId xmlns:a16="http://schemas.microsoft.com/office/drawing/2014/main" id="{5AA0B49C-5D53-80C0-86CA-79D710123D70}"/>
              </a:ext>
            </a:extLst>
          </p:cNvPr>
          <p:cNvSpPr txBox="1">
            <a:spLocks/>
          </p:cNvSpPr>
          <p:nvPr/>
        </p:nvSpPr>
        <p:spPr>
          <a:xfrm>
            <a:off x="343300" y="2793993"/>
            <a:ext cx="1509652" cy="108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Understanding Work-Based Learning (WBL)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Google Shape;302;p16">
            <a:extLst>
              <a:ext uri="{FF2B5EF4-FFF2-40B4-BE49-F238E27FC236}">
                <a16:creationId xmlns:a16="http://schemas.microsoft.com/office/drawing/2014/main" id="{DB753345-D727-0D3B-52B8-745653193833}"/>
              </a:ext>
            </a:extLst>
          </p:cNvPr>
          <p:cNvSpPr txBox="1">
            <a:spLocks/>
          </p:cNvSpPr>
          <p:nvPr/>
        </p:nvSpPr>
        <p:spPr>
          <a:xfrm>
            <a:off x="2074550" y="2793994"/>
            <a:ext cx="1509652" cy="10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Benefits of WBL for Students and Educators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Google Shape;302;p16">
            <a:extLst>
              <a:ext uri="{FF2B5EF4-FFF2-40B4-BE49-F238E27FC236}">
                <a16:creationId xmlns:a16="http://schemas.microsoft.com/office/drawing/2014/main" id="{27A8F43E-6231-04E2-E921-2AE1E06A62BC}"/>
              </a:ext>
            </a:extLst>
          </p:cNvPr>
          <p:cNvSpPr txBox="1">
            <a:spLocks/>
          </p:cNvSpPr>
          <p:nvPr/>
        </p:nvSpPr>
        <p:spPr>
          <a:xfrm>
            <a:off x="3812726" y="2793994"/>
            <a:ext cx="1509652" cy="94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latin typeface="+mn-lt"/>
                <a:sym typeface="Fira Sans Extra Condensed SemiBold"/>
              </a:rPr>
              <a:t>Engaging Employers Effectively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Google Shape;302;p16">
            <a:extLst>
              <a:ext uri="{FF2B5EF4-FFF2-40B4-BE49-F238E27FC236}">
                <a16:creationId xmlns:a16="http://schemas.microsoft.com/office/drawing/2014/main" id="{621A1AE9-1033-579B-3BB7-85D6458E2CF6}"/>
              </a:ext>
            </a:extLst>
          </p:cNvPr>
          <p:cNvSpPr txBox="1">
            <a:spLocks/>
          </p:cNvSpPr>
          <p:nvPr/>
        </p:nvSpPr>
        <p:spPr>
          <a:xfrm>
            <a:off x="5611437" y="2793993"/>
            <a:ext cx="1396465" cy="63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latin typeface="+mn-lt"/>
                <a:sym typeface="Fira Sans Extra Condensed SemiBold"/>
              </a:rPr>
              <a:t>Key Questions to Consider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Google Shape;302;p16">
            <a:extLst>
              <a:ext uri="{FF2B5EF4-FFF2-40B4-BE49-F238E27FC236}">
                <a16:creationId xmlns:a16="http://schemas.microsoft.com/office/drawing/2014/main" id="{3FE9C36C-3366-CDDB-2962-DC7AC2754415}"/>
              </a:ext>
            </a:extLst>
          </p:cNvPr>
          <p:cNvSpPr txBox="1">
            <a:spLocks/>
          </p:cNvSpPr>
          <p:nvPr/>
        </p:nvSpPr>
        <p:spPr>
          <a:xfrm>
            <a:off x="7291047" y="2793993"/>
            <a:ext cx="1509652" cy="63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latin typeface="+mn-lt"/>
                <a:sym typeface="Fira Sans Extra Condensed SemiBold"/>
              </a:rPr>
              <a:t>Tools and Resources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Google Shape;302;p16">
            <a:extLst>
              <a:ext uri="{FF2B5EF4-FFF2-40B4-BE49-F238E27FC236}">
                <a16:creationId xmlns:a16="http://schemas.microsoft.com/office/drawing/2014/main" id="{82461224-9647-BF2B-471F-5CB39748D162}"/>
              </a:ext>
            </a:extLst>
          </p:cNvPr>
          <p:cNvSpPr txBox="1">
            <a:spLocks/>
          </p:cNvSpPr>
          <p:nvPr/>
        </p:nvSpPr>
        <p:spPr>
          <a:xfrm>
            <a:off x="881866" y="2239557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7C261F-A878-CCF5-203B-E88FD4688461}"/>
              </a:ext>
            </a:extLst>
          </p:cNvPr>
          <p:cNvSpPr/>
          <p:nvPr/>
        </p:nvSpPr>
        <p:spPr>
          <a:xfrm>
            <a:off x="854028" y="2116764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302;p16">
            <a:extLst>
              <a:ext uri="{FF2B5EF4-FFF2-40B4-BE49-F238E27FC236}">
                <a16:creationId xmlns:a16="http://schemas.microsoft.com/office/drawing/2014/main" id="{9FF5F55F-9080-B482-957B-927ACD331DF4}"/>
              </a:ext>
            </a:extLst>
          </p:cNvPr>
          <p:cNvSpPr txBox="1">
            <a:spLocks/>
          </p:cNvSpPr>
          <p:nvPr/>
        </p:nvSpPr>
        <p:spPr>
          <a:xfrm>
            <a:off x="4355740" y="2239557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F82D3A-FC3B-8902-EE0C-1A6018903CF6}"/>
              </a:ext>
            </a:extLst>
          </p:cNvPr>
          <p:cNvSpPr/>
          <p:nvPr/>
        </p:nvSpPr>
        <p:spPr>
          <a:xfrm>
            <a:off x="4327902" y="2116764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02;p16">
            <a:extLst>
              <a:ext uri="{FF2B5EF4-FFF2-40B4-BE49-F238E27FC236}">
                <a16:creationId xmlns:a16="http://schemas.microsoft.com/office/drawing/2014/main" id="{2F38ABD9-DB67-9921-DEB1-4A0D775BEBE2}"/>
              </a:ext>
            </a:extLst>
          </p:cNvPr>
          <p:cNvSpPr txBox="1">
            <a:spLocks/>
          </p:cNvSpPr>
          <p:nvPr/>
        </p:nvSpPr>
        <p:spPr>
          <a:xfrm>
            <a:off x="2618803" y="2239557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D6779A-4224-5300-9571-92EE128CC8DF}"/>
              </a:ext>
            </a:extLst>
          </p:cNvPr>
          <p:cNvSpPr/>
          <p:nvPr/>
        </p:nvSpPr>
        <p:spPr>
          <a:xfrm>
            <a:off x="2590965" y="2116764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F5E8CA41-56DB-6295-84F5-56B60E1341E6}"/>
              </a:ext>
            </a:extLst>
          </p:cNvPr>
          <p:cNvSpPr txBox="1">
            <a:spLocks/>
          </p:cNvSpPr>
          <p:nvPr/>
        </p:nvSpPr>
        <p:spPr>
          <a:xfrm>
            <a:off x="6092677" y="2239557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FCA578-D425-9F95-7275-65A4883FE4D8}"/>
              </a:ext>
            </a:extLst>
          </p:cNvPr>
          <p:cNvSpPr/>
          <p:nvPr/>
        </p:nvSpPr>
        <p:spPr>
          <a:xfrm>
            <a:off x="6064839" y="2116764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302;p16">
            <a:extLst>
              <a:ext uri="{FF2B5EF4-FFF2-40B4-BE49-F238E27FC236}">
                <a16:creationId xmlns:a16="http://schemas.microsoft.com/office/drawing/2014/main" id="{DB583ED7-F29F-3D9E-1E07-997B2CD668CA}"/>
              </a:ext>
            </a:extLst>
          </p:cNvPr>
          <p:cNvSpPr txBox="1">
            <a:spLocks/>
          </p:cNvSpPr>
          <p:nvPr/>
        </p:nvSpPr>
        <p:spPr>
          <a:xfrm>
            <a:off x="7829613" y="2239557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5F010B-E145-BAD1-0734-1AC684899557}"/>
              </a:ext>
            </a:extLst>
          </p:cNvPr>
          <p:cNvSpPr/>
          <p:nvPr/>
        </p:nvSpPr>
        <p:spPr>
          <a:xfrm>
            <a:off x="7801775" y="2116764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BF9E56-82CB-6F68-A2D9-7CCD62AEFCA5}"/>
              </a:ext>
            </a:extLst>
          </p:cNvPr>
          <p:cNvSpPr txBox="1"/>
          <p:nvPr/>
        </p:nvSpPr>
        <p:spPr>
          <a:xfrm>
            <a:off x="1250302" y="20340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3C9C5EF2-B75E-857E-9F89-6A21AD41EF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B3231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 &amp; A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58386-3F6E-4E02-0E0D-83208FD43F56}"/>
              </a:ext>
            </a:extLst>
          </p:cNvPr>
          <p:cNvSpPr txBox="1"/>
          <p:nvPr/>
        </p:nvSpPr>
        <p:spPr>
          <a:xfrm>
            <a:off x="887056" y="1423164"/>
            <a:ext cx="6758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specific strategies or experiences</a:t>
            </a:r>
          </a:p>
          <a:p>
            <a:endParaRPr lang="en-US" dirty="0"/>
          </a:p>
          <a:p>
            <a:r>
              <a:rPr lang="en-US" dirty="0"/>
              <a:t>Challenges</a:t>
            </a:r>
          </a:p>
        </p:txBody>
      </p:sp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AF7E4C5D-9FD5-EEF7-8DDD-D7E3CECB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6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7319E-F18D-66F6-C7DD-3A33CBCF2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111A-752F-3D61-595A-5B026EE3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75" y="2398823"/>
            <a:ext cx="6393050" cy="1491252"/>
          </a:xfrm>
        </p:spPr>
        <p:txBody>
          <a:bodyPr/>
          <a:lstStyle/>
          <a:p>
            <a:r>
              <a:rPr lang="en-US" sz="4400" dirty="0">
                <a:solidFill>
                  <a:srgbClr val="004990"/>
                </a:solidFill>
              </a:rPr>
              <a:t>Tools and </a:t>
            </a:r>
            <a:br>
              <a:rPr lang="en-US" sz="4400" dirty="0">
                <a:solidFill>
                  <a:srgbClr val="004990"/>
                </a:solidFill>
              </a:rPr>
            </a:br>
            <a:r>
              <a:rPr lang="en-US" sz="4400" dirty="0">
                <a:solidFill>
                  <a:srgbClr val="004990"/>
                </a:solidFill>
              </a:rPr>
              <a:t>Resources</a:t>
            </a:r>
          </a:p>
        </p:txBody>
      </p:sp>
      <p:pic>
        <p:nvPicPr>
          <p:cNvPr id="11" name="Picture 10" descr="A clock and a scissor&#10;&#10;Description automatically generated">
            <a:extLst>
              <a:ext uri="{FF2B5EF4-FFF2-40B4-BE49-F238E27FC236}">
                <a16:creationId xmlns:a16="http://schemas.microsoft.com/office/drawing/2014/main" id="{034F91EA-243B-6B61-93BB-04DD3171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944673"/>
            <a:ext cx="965200" cy="1536700"/>
          </a:xfrm>
          <a:prstGeom prst="rect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77525040-410C-9BD0-B55F-31CFD7CE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8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B3231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Teacher Handbook for Work-Based Learning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962A2-3200-F499-82A9-3E43B33EA0C6}"/>
              </a:ext>
            </a:extLst>
          </p:cNvPr>
          <p:cNvSpPr txBox="1"/>
          <p:nvPr/>
        </p:nvSpPr>
        <p:spPr>
          <a:xfrm>
            <a:off x="1644112" y="3845653"/>
            <a:ext cx="5703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https://workforcesolutionsrca.com/for-training/work-based-learning</a:t>
            </a:r>
          </a:p>
        </p:txBody>
      </p:sp>
      <p:pic>
        <p:nvPicPr>
          <p:cNvPr id="4" name="Picture 3" descr="A book cover of a book&#10;&#10;Description automatically generated">
            <a:extLst>
              <a:ext uri="{FF2B5EF4-FFF2-40B4-BE49-F238E27FC236}">
                <a16:creationId xmlns:a16="http://schemas.microsoft.com/office/drawing/2014/main" id="{7B34AD50-A96E-00FB-CE90-D5A6F471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604" y="1036169"/>
            <a:ext cx="2094393" cy="2723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DD33B658-9875-D4AB-617B-7B3796BB53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6;p16">
            <a:extLst>
              <a:ext uri="{FF2B5EF4-FFF2-40B4-BE49-F238E27FC236}">
                <a16:creationId xmlns:a16="http://schemas.microsoft.com/office/drawing/2014/main" id="{9ADD8889-85CE-4F44-C945-F8BBD78A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00" y="32807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B3231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Let’s Stay Connected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54FDB-5BBC-EBD0-DD5D-B06B963C5692}"/>
              </a:ext>
            </a:extLst>
          </p:cNvPr>
          <p:cNvSpPr txBox="1"/>
          <p:nvPr/>
        </p:nvSpPr>
        <p:spPr>
          <a:xfrm>
            <a:off x="4478694" y="2177684"/>
            <a:ext cx="2866604" cy="10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4990"/>
                </a:solidFill>
              </a:rPr>
              <a:t>Heather Thomas</a:t>
            </a:r>
          </a:p>
          <a:p>
            <a:pPr>
              <a:lnSpc>
                <a:spcPct val="150000"/>
              </a:lnSpc>
            </a:pPr>
            <a:r>
              <a:rPr lang="en-US" dirty="0"/>
              <a:t>Regional Convener</a:t>
            </a:r>
          </a:p>
          <a:p>
            <a:pPr>
              <a:lnSpc>
                <a:spcPct val="150000"/>
              </a:lnSpc>
            </a:pPr>
            <a:r>
              <a:rPr lang="en-US" dirty="0"/>
              <a:t>Heather.Thomas@ruralcapital.net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84BFA1-6C38-CFE4-CB08-5BCD80878F1F}"/>
              </a:ext>
            </a:extLst>
          </p:cNvPr>
          <p:cNvSpPr/>
          <p:nvPr/>
        </p:nvSpPr>
        <p:spPr>
          <a:xfrm>
            <a:off x="1853205" y="1597273"/>
            <a:ext cx="2403661" cy="2403661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with curly brown hair smiling&#10;&#10;Description automatically generated">
            <a:extLst>
              <a:ext uri="{FF2B5EF4-FFF2-40B4-BE49-F238E27FC236}">
                <a16:creationId xmlns:a16="http://schemas.microsoft.com/office/drawing/2014/main" id="{0B64AE77-D2A6-05FD-FE9D-FBB5DB96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88" y="1712556"/>
            <a:ext cx="2173093" cy="2173093"/>
          </a:xfrm>
          <a:prstGeom prst="ellipse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867CD8AD-5C94-C0BD-3613-EFD423BE8F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7319E-F18D-66F6-C7DD-3A33CBCF2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111A-752F-3D61-595A-5B026EE3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75" y="2398823"/>
            <a:ext cx="6393050" cy="1491252"/>
          </a:xfrm>
        </p:spPr>
        <p:txBody>
          <a:bodyPr/>
          <a:lstStyle/>
          <a:p>
            <a:r>
              <a:rPr lang="en-US" sz="4400" dirty="0">
                <a:solidFill>
                  <a:srgbClr val="004990"/>
                </a:solidFill>
              </a:rPr>
              <a:t>Understanding Work-Based Learning (WBL)</a:t>
            </a:r>
          </a:p>
        </p:txBody>
      </p:sp>
      <p:pic>
        <p:nvPicPr>
          <p:cNvPr id="5" name="Picture 4" descr="A head with circles in the center&#10;&#10;Description automatically generated">
            <a:extLst>
              <a:ext uri="{FF2B5EF4-FFF2-40B4-BE49-F238E27FC236}">
                <a16:creationId xmlns:a16="http://schemas.microsoft.com/office/drawing/2014/main" id="{FA500E93-E3F8-A18F-7B51-312213D5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043827"/>
            <a:ext cx="1092200" cy="1181100"/>
          </a:xfrm>
          <a:prstGeom prst="rect">
            <a:avLst/>
          </a:prstGeom>
        </p:spPr>
      </p:pic>
      <p:pic>
        <p:nvPicPr>
          <p:cNvPr id="6" name="Picture 5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59C6F08F-1B2A-3C7E-5B05-AA991357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720000" y="40184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Work-Based Learning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3879028" y="404323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3D23-11C9-C17E-4BF4-AEF0F55880AE}"/>
              </a:ext>
            </a:extLst>
          </p:cNvPr>
          <p:cNvSpPr txBox="1"/>
          <p:nvPr/>
        </p:nvSpPr>
        <p:spPr>
          <a:xfrm>
            <a:off x="1343025" y="1826011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 a scale of 1-5, how would you rate your knowledge of Work-Based Learning?</a:t>
            </a:r>
          </a:p>
        </p:txBody>
      </p:sp>
      <p:pic>
        <p:nvPicPr>
          <p:cNvPr id="14" name="Picture 13" descr="A blue question mark on a black background&#10;&#10;Description automatically generated">
            <a:extLst>
              <a:ext uri="{FF2B5EF4-FFF2-40B4-BE49-F238E27FC236}">
                <a16:creationId xmlns:a16="http://schemas.microsoft.com/office/drawing/2014/main" id="{C5CBF1F4-7B6F-45D4-1564-F3D07EC4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6" y="1191109"/>
            <a:ext cx="1315928" cy="498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8BBFE-10B4-0DF6-1876-98598CB01611}"/>
              </a:ext>
            </a:extLst>
          </p:cNvPr>
          <p:cNvSpPr txBox="1"/>
          <p:nvPr/>
        </p:nvSpPr>
        <p:spPr>
          <a:xfrm>
            <a:off x="1343025" y="3455647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 a scale of 1-5, how well do your CTE programs align with Work-Based Learning? </a:t>
            </a:r>
          </a:p>
        </p:txBody>
      </p:sp>
      <p:pic>
        <p:nvPicPr>
          <p:cNvPr id="5" name="Picture 4" descr="A blue question mark on a black background&#10;&#10;Description automatically generated">
            <a:extLst>
              <a:ext uri="{FF2B5EF4-FFF2-40B4-BE49-F238E27FC236}">
                <a16:creationId xmlns:a16="http://schemas.microsoft.com/office/drawing/2014/main" id="{72DF8CE6-AC12-40E9-622D-EA1560C0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6" y="2843392"/>
            <a:ext cx="1315928" cy="498458"/>
          </a:xfrm>
          <a:prstGeom prst="rect">
            <a:avLst/>
          </a:prstGeom>
        </p:spPr>
      </p:pic>
      <p:pic>
        <p:nvPicPr>
          <p:cNvPr id="6" name="Picture 5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84369721-339A-0465-18B0-AC3F8012C4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81278F-92E0-4E43-61A2-8972149B9E23}"/>
              </a:ext>
            </a:extLst>
          </p:cNvPr>
          <p:cNvSpPr/>
          <p:nvPr/>
        </p:nvSpPr>
        <p:spPr>
          <a:xfrm>
            <a:off x="881866" y="946602"/>
            <a:ext cx="6919909" cy="1060099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302;p16">
            <a:extLst>
              <a:ext uri="{FF2B5EF4-FFF2-40B4-BE49-F238E27FC236}">
                <a16:creationId xmlns:a16="http://schemas.microsoft.com/office/drawing/2014/main" id="{C4C1469F-9D1D-DC0A-42DE-84F6EA87876C}"/>
              </a:ext>
            </a:extLst>
          </p:cNvPr>
          <p:cNvSpPr txBox="1">
            <a:spLocks/>
          </p:cNvSpPr>
          <p:nvPr/>
        </p:nvSpPr>
        <p:spPr>
          <a:xfrm>
            <a:off x="2192026" y="446111"/>
            <a:ext cx="4751052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B32317"/>
                </a:solidFill>
                <a:latin typeface="Fira Sans Extra Condensed" panose="020B0503050000020004" pitchFamily="34" charset="0"/>
              </a:rPr>
              <a:t>Definition of Work-Based Learning</a:t>
            </a:r>
          </a:p>
        </p:txBody>
      </p:sp>
      <p:sp>
        <p:nvSpPr>
          <p:cNvPr id="12" name="Google Shape;302;p16">
            <a:extLst>
              <a:ext uri="{FF2B5EF4-FFF2-40B4-BE49-F238E27FC236}">
                <a16:creationId xmlns:a16="http://schemas.microsoft.com/office/drawing/2014/main" id="{F9547934-B02F-F276-22CF-DBCC6C812F0A}"/>
              </a:ext>
            </a:extLst>
          </p:cNvPr>
          <p:cNvSpPr txBox="1">
            <a:spLocks/>
          </p:cNvSpPr>
          <p:nvPr/>
        </p:nvSpPr>
        <p:spPr>
          <a:xfrm>
            <a:off x="980984" y="1023431"/>
            <a:ext cx="6848629" cy="9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1400" dirty="0">
                <a:effectLst/>
                <a:latin typeface="+mn-lt"/>
              </a:rPr>
              <a:t>Work-Based Learning is a continuum of intentional activities and experiences designed to expand the boundaries of the classroom and prepare students for future career opportunities. Activities and experiences begin as early as pre-kindergarten and continue through postsecondary education.</a:t>
            </a:r>
          </a:p>
        </p:txBody>
      </p:sp>
      <p:sp>
        <p:nvSpPr>
          <p:cNvPr id="4" name="Google Shape;302;p16">
            <a:extLst>
              <a:ext uri="{FF2B5EF4-FFF2-40B4-BE49-F238E27FC236}">
                <a16:creationId xmlns:a16="http://schemas.microsoft.com/office/drawing/2014/main" id="{5AA0B49C-5D53-80C0-86CA-79D710123D70}"/>
              </a:ext>
            </a:extLst>
          </p:cNvPr>
          <p:cNvSpPr txBox="1">
            <a:spLocks/>
          </p:cNvSpPr>
          <p:nvPr/>
        </p:nvSpPr>
        <p:spPr>
          <a:xfrm>
            <a:off x="332233" y="3540944"/>
            <a:ext cx="1992648" cy="106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1400" dirty="0">
                <a:effectLst/>
                <a:latin typeface="+mn-lt"/>
              </a:rPr>
              <a:t>Apply academic and technical knowledge and skills learned in the classroom in a realistic setting</a:t>
            </a:r>
          </a:p>
        </p:txBody>
      </p:sp>
      <p:sp>
        <p:nvSpPr>
          <p:cNvPr id="5" name="Google Shape;302;p16">
            <a:extLst>
              <a:ext uri="{FF2B5EF4-FFF2-40B4-BE49-F238E27FC236}">
                <a16:creationId xmlns:a16="http://schemas.microsoft.com/office/drawing/2014/main" id="{DB753345-D727-0D3B-52B8-745653193833}"/>
              </a:ext>
            </a:extLst>
          </p:cNvPr>
          <p:cNvSpPr txBox="1">
            <a:spLocks/>
          </p:cNvSpPr>
          <p:nvPr/>
        </p:nvSpPr>
        <p:spPr>
          <a:xfrm>
            <a:off x="2515394" y="3540945"/>
            <a:ext cx="1992648" cy="63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1400" dirty="0">
                <a:effectLst/>
                <a:latin typeface="+mn-lt"/>
              </a:rPr>
              <a:t>Engage with business and industry professionals</a:t>
            </a:r>
          </a:p>
        </p:txBody>
      </p:sp>
      <p:sp>
        <p:nvSpPr>
          <p:cNvPr id="6" name="Google Shape;302;p16">
            <a:extLst>
              <a:ext uri="{FF2B5EF4-FFF2-40B4-BE49-F238E27FC236}">
                <a16:creationId xmlns:a16="http://schemas.microsoft.com/office/drawing/2014/main" id="{27A8F43E-6231-04E2-E921-2AE1E06A62BC}"/>
              </a:ext>
            </a:extLst>
          </p:cNvPr>
          <p:cNvSpPr txBox="1">
            <a:spLocks/>
          </p:cNvSpPr>
          <p:nvPr/>
        </p:nvSpPr>
        <p:spPr>
          <a:xfrm>
            <a:off x="4698555" y="3540945"/>
            <a:ext cx="1992648" cy="63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1400" dirty="0">
                <a:effectLst/>
                <a:latin typeface="+mn-lt"/>
              </a:rPr>
              <a:t>Explore and experience potential career options</a:t>
            </a:r>
          </a:p>
        </p:txBody>
      </p:sp>
      <p:sp>
        <p:nvSpPr>
          <p:cNvPr id="8" name="Google Shape;302;p16">
            <a:extLst>
              <a:ext uri="{FF2B5EF4-FFF2-40B4-BE49-F238E27FC236}">
                <a16:creationId xmlns:a16="http://schemas.microsoft.com/office/drawing/2014/main" id="{621A1AE9-1033-579B-3BB7-85D6458E2CF6}"/>
              </a:ext>
            </a:extLst>
          </p:cNvPr>
          <p:cNvSpPr txBox="1">
            <a:spLocks/>
          </p:cNvSpPr>
          <p:nvPr/>
        </p:nvSpPr>
        <p:spPr>
          <a:xfrm>
            <a:off x="6719041" y="3540945"/>
            <a:ext cx="1843248" cy="63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1400" dirty="0">
                <a:effectLst/>
                <a:latin typeface="+mn-lt"/>
              </a:rPr>
              <a:t>Develop and practice essential employability skills</a:t>
            </a:r>
          </a:p>
        </p:txBody>
      </p:sp>
      <p:sp>
        <p:nvSpPr>
          <p:cNvPr id="10" name="Google Shape;302;p16">
            <a:extLst>
              <a:ext uri="{FF2B5EF4-FFF2-40B4-BE49-F238E27FC236}">
                <a16:creationId xmlns:a16="http://schemas.microsoft.com/office/drawing/2014/main" id="{82461224-9647-BF2B-471F-5CB39748D162}"/>
              </a:ext>
            </a:extLst>
          </p:cNvPr>
          <p:cNvSpPr txBox="1">
            <a:spLocks/>
          </p:cNvSpPr>
          <p:nvPr/>
        </p:nvSpPr>
        <p:spPr>
          <a:xfrm>
            <a:off x="1112297" y="2986508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7C261F-A878-CCF5-203B-E88FD4688461}"/>
              </a:ext>
            </a:extLst>
          </p:cNvPr>
          <p:cNvSpPr/>
          <p:nvPr/>
        </p:nvSpPr>
        <p:spPr>
          <a:xfrm>
            <a:off x="1084459" y="2863715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302;p16">
            <a:extLst>
              <a:ext uri="{FF2B5EF4-FFF2-40B4-BE49-F238E27FC236}">
                <a16:creationId xmlns:a16="http://schemas.microsoft.com/office/drawing/2014/main" id="{9FF5F55F-9080-B482-957B-927ACD331DF4}"/>
              </a:ext>
            </a:extLst>
          </p:cNvPr>
          <p:cNvSpPr txBox="1">
            <a:spLocks/>
          </p:cNvSpPr>
          <p:nvPr/>
        </p:nvSpPr>
        <p:spPr>
          <a:xfrm>
            <a:off x="5478619" y="2986508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F82D3A-FC3B-8902-EE0C-1A6018903CF6}"/>
              </a:ext>
            </a:extLst>
          </p:cNvPr>
          <p:cNvSpPr/>
          <p:nvPr/>
        </p:nvSpPr>
        <p:spPr>
          <a:xfrm>
            <a:off x="5450781" y="2863715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02;p16">
            <a:extLst>
              <a:ext uri="{FF2B5EF4-FFF2-40B4-BE49-F238E27FC236}">
                <a16:creationId xmlns:a16="http://schemas.microsoft.com/office/drawing/2014/main" id="{2F38ABD9-DB67-9921-DEB1-4A0D775BEBE2}"/>
              </a:ext>
            </a:extLst>
          </p:cNvPr>
          <p:cNvSpPr txBox="1">
            <a:spLocks/>
          </p:cNvSpPr>
          <p:nvPr/>
        </p:nvSpPr>
        <p:spPr>
          <a:xfrm>
            <a:off x="3295458" y="2986508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D6779A-4224-5300-9571-92EE128CC8DF}"/>
              </a:ext>
            </a:extLst>
          </p:cNvPr>
          <p:cNvSpPr/>
          <p:nvPr/>
        </p:nvSpPr>
        <p:spPr>
          <a:xfrm>
            <a:off x="3267620" y="2863715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F5E8CA41-56DB-6295-84F5-56B60E1341E6}"/>
              </a:ext>
            </a:extLst>
          </p:cNvPr>
          <p:cNvSpPr txBox="1">
            <a:spLocks/>
          </p:cNvSpPr>
          <p:nvPr/>
        </p:nvSpPr>
        <p:spPr>
          <a:xfrm>
            <a:off x="7424405" y="2986508"/>
            <a:ext cx="43252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600" b="1" dirty="0">
                <a:solidFill>
                  <a:srgbClr val="004990"/>
                </a:solidFill>
                <a:latin typeface="Fira Sans Extra Condensed" panose="020B05030500000200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FCA578-D425-9F95-7275-65A4883FE4D8}"/>
              </a:ext>
            </a:extLst>
          </p:cNvPr>
          <p:cNvSpPr/>
          <p:nvPr/>
        </p:nvSpPr>
        <p:spPr>
          <a:xfrm>
            <a:off x="7396567" y="2863715"/>
            <a:ext cx="488196" cy="488196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02;p16">
            <a:extLst>
              <a:ext uri="{FF2B5EF4-FFF2-40B4-BE49-F238E27FC236}">
                <a16:creationId xmlns:a16="http://schemas.microsoft.com/office/drawing/2014/main" id="{052888BD-5BD3-307E-3701-7283CE23D4C0}"/>
              </a:ext>
            </a:extLst>
          </p:cNvPr>
          <p:cNvSpPr txBox="1">
            <a:spLocks/>
          </p:cNvSpPr>
          <p:nvPr/>
        </p:nvSpPr>
        <p:spPr>
          <a:xfrm>
            <a:off x="426203" y="2418123"/>
            <a:ext cx="8136086" cy="30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600" b="1" dirty="0">
                <a:solidFill>
                  <a:srgbClr val="B32317"/>
                </a:solidFill>
                <a:latin typeface="Fira Sans Extra Condensed" panose="020B0503050000020004" pitchFamily="34" charset="0"/>
              </a:rPr>
              <a:t>Work-Based Learning provides opportunities for students to:</a:t>
            </a:r>
          </a:p>
        </p:txBody>
      </p:sp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6E2353B1-C2D6-7A05-F567-FB484635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7319E-F18D-66F6-C7DD-3A33CBCF2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111A-752F-3D61-595A-5B026EE3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75" y="2398823"/>
            <a:ext cx="6393050" cy="1491252"/>
          </a:xfrm>
        </p:spPr>
        <p:txBody>
          <a:bodyPr/>
          <a:lstStyle/>
          <a:p>
            <a:r>
              <a:rPr lang="en-US" sz="4400" dirty="0">
                <a:solidFill>
                  <a:srgbClr val="004990"/>
                </a:solidFill>
              </a:rPr>
              <a:t>Benefits of  WBL for Students and Educators</a:t>
            </a:r>
          </a:p>
        </p:txBody>
      </p:sp>
      <p:pic>
        <p:nvPicPr>
          <p:cNvPr id="6" name="Picture 5" descr="A blue and red gear with a person inside&#10;&#10;Description automatically generated">
            <a:extLst>
              <a:ext uri="{FF2B5EF4-FFF2-40B4-BE49-F238E27FC236}">
                <a16:creationId xmlns:a16="http://schemas.microsoft.com/office/drawing/2014/main" id="{F6C921D4-F6D8-65DC-45B7-7B5273F0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34" y="991902"/>
            <a:ext cx="1202931" cy="1284949"/>
          </a:xfrm>
          <a:prstGeom prst="rect">
            <a:avLst/>
          </a:prstGeom>
        </p:spPr>
      </p:pic>
      <p:pic>
        <p:nvPicPr>
          <p:cNvPr id="4" name="Picture 3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2D62C571-8830-6C9D-ED1D-558C0630CC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720000" y="40184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Benefits of Work-Based Learning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3879028" y="404323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1F961-194C-A6F7-7658-35D158EA0322}"/>
              </a:ext>
            </a:extLst>
          </p:cNvPr>
          <p:cNvGrpSpPr/>
          <p:nvPr/>
        </p:nvGrpSpPr>
        <p:grpSpPr>
          <a:xfrm>
            <a:off x="1071805" y="1540229"/>
            <a:ext cx="3009902" cy="569994"/>
            <a:chOff x="1071805" y="1358657"/>
            <a:chExt cx="3009902" cy="5699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5960C0-30D7-E588-AFF6-2996E8F94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807" y="1877851"/>
              <a:ext cx="3009900" cy="50800"/>
            </a:xfrm>
            <a:prstGeom prst="rect">
              <a:avLst/>
            </a:prstGeom>
          </p:spPr>
        </p:pic>
        <p:sp>
          <p:nvSpPr>
            <p:cNvPr id="4" name="Google Shape;302;p16">
              <a:extLst>
                <a:ext uri="{FF2B5EF4-FFF2-40B4-BE49-F238E27FC236}">
                  <a16:creationId xmlns:a16="http://schemas.microsoft.com/office/drawing/2014/main" id="{D83ADBBF-891B-7F07-B214-AE01303098F7}"/>
                </a:ext>
              </a:extLst>
            </p:cNvPr>
            <p:cNvSpPr txBox="1">
              <a:spLocks/>
            </p:cNvSpPr>
            <p:nvPr/>
          </p:nvSpPr>
          <p:spPr>
            <a:xfrm>
              <a:off x="1071805" y="1502727"/>
              <a:ext cx="3009901" cy="33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ira Sans Extra Condensed SemiBold"/>
                <a:buNone/>
                <a:defRPr sz="30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600" b="1" dirty="0">
                  <a:solidFill>
                    <a:srgbClr val="004990"/>
                  </a:solidFill>
                  <a:latin typeface="Fira Sans Extra Condensed" panose="020B0503050000020004" pitchFamily="34" charset="0"/>
                </a:rPr>
                <a:t>For Students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114079-8630-63B5-FEE2-53C939D9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807" y="1358657"/>
              <a:ext cx="3009900" cy="508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1E1E7-E8B1-0788-5F0C-09A1E7E888BD}"/>
              </a:ext>
            </a:extLst>
          </p:cNvPr>
          <p:cNvGrpSpPr/>
          <p:nvPr/>
        </p:nvGrpSpPr>
        <p:grpSpPr>
          <a:xfrm>
            <a:off x="4783649" y="1540229"/>
            <a:ext cx="3009902" cy="569994"/>
            <a:chOff x="1071805" y="1358657"/>
            <a:chExt cx="3009902" cy="5699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BDBE3C-00C9-A164-6E7B-A3CB8FBD9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807" y="1877851"/>
              <a:ext cx="3009900" cy="50800"/>
            </a:xfrm>
            <a:prstGeom prst="rect">
              <a:avLst/>
            </a:prstGeom>
          </p:spPr>
        </p:pic>
        <p:sp>
          <p:nvSpPr>
            <p:cNvPr id="9" name="Google Shape;302;p16">
              <a:extLst>
                <a:ext uri="{FF2B5EF4-FFF2-40B4-BE49-F238E27FC236}">
                  <a16:creationId xmlns:a16="http://schemas.microsoft.com/office/drawing/2014/main" id="{61A3524E-B5C7-DF38-1243-CE2D513C8E3C}"/>
                </a:ext>
              </a:extLst>
            </p:cNvPr>
            <p:cNvSpPr txBox="1">
              <a:spLocks/>
            </p:cNvSpPr>
            <p:nvPr/>
          </p:nvSpPr>
          <p:spPr>
            <a:xfrm>
              <a:off x="1071805" y="1502727"/>
              <a:ext cx="3009901" cy="33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ira Sans Extra Condensed SemiBold"/>
                <a:buNone/>
                <a:defRPr sz="30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SemiBold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600" b="1" dirty="0">
                  <a:solidFill>
                    <a:srgbClr val="004990"/>
                  </a:solidFill>
                  <a:latin typeface="Fira Sans Extra Condensed" panose="020B0503050000020004" pitchFamily="34" charset="0"/>
                </a:rPr>
                <a:t>For Educators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AD8C5D-271A-5EB1-E800-4B9AC903D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807" y="1358657"/>
              <a:ext cx="3009900" cy="508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6D5FDC-004B-E51C-563A-0154AA3ED4D7}"/>
              </a:ext>
            </a:extLst>
          </p:cNvPr>
          <p:cNvSpPr txBox="1"/>
          <p:nvPr/>
        </p:nvSpPr>
        <p:spPr>
          <a:xfrm>
            <a:off x="1071805" y="2227348"/>
            <a:ext cx="300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Enhances Career Readiness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Provides Hands-On Experience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Builds Professional Networks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Increases Engagement and Motivation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73519-087F-DFCA-EE7A-7AFA05CAA010}"/>
              </a:ext>
            </a:extLst>
          </p:cNvPr>
          <p:cNvSpPr txBox="1"/>
          <p:nvPr/>
        </p:nvSpPr>
        <p:spPr>
          <a:xfrm>
            <a:off x="4783650" y="2227348"/>
            <a:ext cx="30099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Strengthens Curriculum Relevance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Fosters Industry Relationships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Bridges the Gap Between Theory and Practice</a:t>
            </a:r>
          </a:p>
        </p:txBody>
      </p:sp>
      <p:pic>
        <p:nvPicPr>
          <p:cNvPr id="2" name="Picture 1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4AAC9AB5-0DF8-87DA-8E94-A30DA5F4A7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720000" y="40184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Work-Based Learning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3879028" y="404323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3D23-11C9-C17E-4BF4-AEF0F55880AE}"/>
              </a:ext>
            </a:extLst>
          </p:cNvPr>
          <p:cNvSpPr txBox="1"/>
          <p:nvPr/>
        </p:nvSpPr>
        <p:spPr>
          <a:xfrm>
            <a:off x="1343025" y="1826011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are your Work-Based Learning challenges?</a:t>
            </a:r>
          </a:p>
        </p:txBody>
      </p:sp>
      <p:pic>
        <p:nvPicPr>
          <p:cNvPr id="14" name="Picture 13" descr="A blue question mark on a black background&#10;&#10;Description automatically generated">
            <a:extLst>
              <a:ext uri="{FF2B5EF4-FFF2-40B4-BE49-F238E27FC236}">
                <a16:creationId xmlns:a16="http://schemas.microsoft.com/office/drawing/2014/main" id="{C5CBF1F4-7B6F-45D4-1564-F3D07EC4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6" y="1191109"/>
            <a:ext cx="1315928" cy="498458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60896953-4870-7C40-0FCE-1C0A78B03D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720000" y="401841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2317"/>
                </a:solidFill>
              </a:rPr>
              <a:t>Work-Based Learning</a:t>
            </a:r>
            <a:endParaRPr sz="3000" b="1" dirty="0">
              <a:solidFill>
                <a:srgbClr val="B32317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3879028" y="404323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3D23-11C9-C17E-4BF4-AEF0F55880AE}"/>
              </a:ext>
            </a:extLst>
          </p:cNvPr>
          <p:cNvSpPr txBox="1"/>
          <p:nvPr/>
        </p:nvSpPr>
        <p:spPr>
          <a:xfrm>
            <a:off x="1343025" y="1831385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many programs of study does your district have?</a:t>
            </a:r>
          </a:p>
        </p:txBody>
      </p:sp>
      <p:pic>
        <p:nvPicPr>
          <p:cNvPr id="14" name="Picture 13" descr="A blue question mark on a black background&#10;&#10;Description automatically generated">
            <a:extLst>
              <a:ext uri="{FF2B5EF4-FFF2-40B4-BE49-F238E27FC236}">
                <a16:creationId xmlns:a16="http://schemas.microsoft.com/office/drawing/2014/main" id="{C5CBF1F4-7B6F-45D4-1564-F3D07EC4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6" y="1191109"/>
            <a:ext cx="1315928" cy="498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8BBFE-10B4-0DF6-1876-98598CB01611}"/>
              </a:ext>
            </a:extLst>
          </p:cNvPr>
          <p:cNvSpPr txBox="1"/>
          <p:nvPr/>
        </p:nvSpPr>
        <p:spPr>
          <a:xfrm>
            <a:off x="1343025" y="3455647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many of those have an industry partner?</a:t>
            </a:r>
          </a:p>
        </p:txBody>
      </p:sp>
      <p:pic>
        <p:nvPicPr>
          <p:cNvPr id="5" name="Picture 4" descr="A blue question mark on a black background&#10;&#10;Description automatically generated">
            <a:extLst>
              <a:ext uri="{FF2B5EF4-FFF2-40B4-BE49-F238E27FC236}">
                <a16:creationId xmlns:a16="http://schemas.microsoft.com/office/drawing/2014/main" id="{72DF8CE6-AC12-40E9-622D-EA1560C0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36" y="2843392"/>
            <a:ext cx="1315928" cy="498458"/>
          </a:xfrm>
          <a:prstGeom prst="rect">
            <a:avLst/>
          </a:prstGeom>
        </p:spPr>
      </p:pic>
      <p:pic>
        <p:nvPicPr>
          <p:cNvPr id="3" name="Picture 2" descr="A black background with red stars and blue text&#10;&#10;Description automatically generated">
            <a:extLst>
              <a:ext uri="{FF2B5EF4-FFF2-40B4-BE49-F238E27FC236}">
                <a16:creationId xmlns:a16="http://schemas.microsoft.com/office/drawing/2014/main" id="{53AA99BB-38D0-CCE4-F7DA-02038BFBA3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399" y="4473028"/>
            <a:ext cx="1396305" cy="4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24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32321"/>
      </a:lt2>
      <a:accent1>
        <a:srgbClr val="8999CE"/>
      </a:accent1>
      <a:accent2>
        <a:srgbClr val="E2A8A2"/>
      </a:accent2>
      <a:accent3>
        <a:srgbClr val="E4796B"/>
      </a:accent3>
      <a:accent4>
        <a:srgbClr val="FEC357"/>
      </a:accent4>
      <a:accent5>
        <a:srgbClr val="659E67"/>
      </a:accent5>
      <a:accent6>
        <a:srgbClr val="E1E2E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565</Words>
  <Application>Microsoft Office PowerPoint</Application>
  <PresentationFormat>On-screen Show (16:9)</PresentationFormat>
  <Paragraphs>147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Fira Sans Extra Condensed SemiBold</vt:lpstr>
      <vt:lpstr>Wingdings</vt:lpstr>
      <vt:lpstr>Fira Sans Extra Condensed</vt:lpstr>
      <vt:lpstr>Arial</vt:lpstr>
      <vt:lpstr>Roboto</vt:lpstr>
      <vt:lpstr>Simple Light</vt:lpstr>
      <vt:lpstr>The Power of Work-Based Learning</vt:lpstr>
      <vt:lpstr>Overview of the Session</vt:lpstr>
      <vt:lpstr>Understanding Work-Based Learning (WBL)</vt:lpstr>
      <vt:lpstr>Work-Based Learning</vt:lpstr>
      <vt:lpstr>PowerPoint Presentation</vt:lpstr>
      <vt:lpstr>Benefits of  WBL for Students and Educators</vt:lpstr>
      <vt:lpstr>Benefits of Work-Based Learning</vt:lpstr>
      <vt:lpstr>Work-Based Learning</vt:lpstr>
      <vt:lpstr>Work-Based Learning</vt:lpstr>
      <vt:lpstr>PowerPoint Presentation</vt:lpstr>
      <vt:lpstr>Pre-K - Elementary</vt:lpstr>
      <vt:lpstr>Middle School</vt:lpstr>
      <vt:lpstr>High School</vt:lpstr>
      <vt:lpstr>Postsecondary</vt:lpstr>
      <vt:lpstr>Engaging Employers Effectively</vt:lpstr>
      <vt:lpstr>Ways in which employers can get involved</vt:lpstr>
      <vt:lpstr>Key Questions  to Consider</vt:lpstr>
      <vt:lpstr>Questions to Consider</vt:lpstr>
      <vt:lpstr>Next Steps</vt:lpstr>
      <vt:lpstr>Q &amp; A</vt:lpstr>
      <vt:lpstr>Tools and  Resources</vt:lpstr>
      <vt:lpstr>Teacher Handbook for Work-Based Learning</vt:lpstr>
      <vt:lpstr>Let’s 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Work-Based Learning</dc:title>
  <dc:creator>Heather Thomas</dc:creator>
  <cp:lastModifiedBy>Heather Thomas</cp:lastModifiedBy>
  <cp:revision>46</cp:revision>
  <dcterms:modified xsi:type="dcterms:W3CDTF">2024-09-16T15:24:07Z</dcterms:modified>
</cp:coreProperties>
</file>