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8"/>
  </p:notesMasterIdLst>
  <p:sldIdLst>
    <p:sldId id="256" r:id="rId2"/>
    <p:sldId id="299" r:id="rId3"/>
    <p:sldId id="342" r:id="rId4"/>
    <p:sldId id="343" r:id="rId5"/>
    <p:sldId id="344" r:id="rId6"/>
    <p:sldId id="346" r:id="rId7"/>
    <p:sldId id="347" r:id="rId8"/>
    <p:sldId id="348" r:id="rId9"/>
    <p:sldId id="349" r:id="rId10"/>
    <p:sldId id="350" r:id="rId11"/>
    <p:sldId id="351" r:id="rId12"/>
    <p:sldId id="352" r:id="rId13"/>
    <p:sldId id="353" r:id="rId14"/>
    <p:sldId id="354" r:id="rId15"/>
    <p:sldId id="355" r:id="rId16"/>
    <p:sldId id="345" r:id="rId17"/>
  </p:sldIdLst>
  <p:sldSz cx="18288000" cy="10287000"/>
  <p:notesSz cx="7010400" cy="9296400"/>
  <p:embeddedFontLst>
    <p:embeddedFont>
      <p:font typeface="Barlow Black" panose="00000A00000000000000" pitchFamily="2" charset="0"/>
      <p:bold r:id="rId19"/>
      <p:boldItalic r:id="rId20"/>
    </p:embeddedFont>
    <p:embeddedFont>
      <p:font typeface="Barlow ExtraBold" panose="00000900000000000000" pitchFamily="2" charset="0"/>
      <p:regular r:id="rId21"/>
      <p:bold r:id="rId22"/>
      <p:boldItalic r:id="rId23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7478" autoAdjust="0"/>
  </p:normalViewPr>
  <p:slideViewPr>
    <p:cSldViewPr>
      <p:cViewPr varScale="1">
        <p:scale>
          <a:sx n="108" d="100"/>
          <a:sy n="108" d="100"/>
        </p:scale>
        <p:origin x="23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3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5.fntdata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4.fntdata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AC5876-9D7B-49AE-838C-F3F3A62C8391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A0EA9F-6454-46E0-A57C-A710C86FD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875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"/>
          <p:cNvGrpSpPr/>
          <p:nvPr/>
        </p:nvGrpSpPr>
        <p:grpSpPr>
          <a:xfrm>
            <a:off x="6284" y="0"/>
            <a:ext cx="18301884" cy="1943100"/>
            <a:chOff x="0" y="0"/>
            <a:chExt cx="9658917" cy="462026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9658917" cy="462026"/>
            </a:xfrm>
            <a:custGeom>
              <a:avLst/>
              <a:gdLst/>
              <a:ahLst/>
              <a:cxnLst/>
              <a:rect l="l" t="t" r="r" b="b"/>
              <a:pathLst>
                <a:path w="9658917" h="462026">
                  <a:moveTo>
                    <a:pt x="0" y="0"/>
                  </a:moveTo>
                  <a:lnTo>
                    <a:pt x="9658917" y="0"/>
                  </a:lnTo>
                  <a:lnTo>
                    <a:pt x="9658917" y="462026"/>
                  </a:lnTo>
                  <a:lnTo>
                    <a:pt x="0" y="462026"/>
                  </a:lnTo>
                  <a:close/>
                </a:path>
              </a:pathLst>
            </a:custGeom>
            <a:solidFill>
              <a:srgbClr val="00376C"/>
            </a:solidFill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7"/>
          <p:cNvGrpSpPr/>
          <p:nvPr/>
        </p:nvGrpSpPr>
        <p:grpSpPr>
          <a:xfrm>
            <a:off x="1676400" y="7444050"/>
            <a:ext cx="11582400" cy="740833"/>
            <a:chOff x="0" y="0"/>
            <a:chExt cx="3816520" cy="508000"/>
          </a:xfrm>
        </p:grpSpPr>
        <p:sp>
          <p:nvSpPr>
            <p:cNvPr id="8" name="Freeform 8"/>
            <p:cNvSpPr/>
            <p:nvPr/>
          </p:nvSpPr>
          <p:spPr>
            <a:xfrm>
              <a:off x="0" y="215900"/>
              <a:ext cx="3816520" cy="76200"/>
            </a:xfrm>
            <a:custGeom>
              <a:avLst/>
              <a:gdLst/>
              <a:ahLst/>
              <a:cxnLst/>
              <a:rect l="l" t="t" r="r" b="b"/>
              <a:pathLst>
                <a:path w="3816520" h="76200">
                  <a:moveTo>
                    <a:pt x="0" y="0"/>
                  </a:moveTo>
                  <a:lnTo>
                    <a:pt x="3816520" y="0"/>
                  </a:lnTo>
                  <a:lnTo>
                    <a:pt x="3816520" y="76200"/>
                  </a:lnTo>
                  <a:lnTo>
                    <a:pt x="0" y="76200"/>
                  </a:lnTo>
                  <a:close/>
                </a:path>
              </a:pathLst>
            </a:custGeom>
            <a:solidFill>
              <a:srgbClr val="B32317"/>
            </a:solidFill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id="{C349E9C2-E983-4AFF-82FB-2771FC5083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0" y="8420100"/>
            <a:ext cx="4431407" cy="1700321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66C4A487-FB0D-4449-BD9E-31A0ACC861FD}"/>
              </a:ext>
            </a:extLst>
          </p:cNvPr>
          <p:cNvSpPr txBox="1">
            <a:spLocks/>
          </p:cNvSpPr>
          <p:nvPr/>
        </p:nvSpPr>
        <p:spPr>
          <a:xfrm>
            <a:off x="1600200" y="5703803"/>
            <a:ext cx="13639800" cy="3566457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4500" dirty="0">
              <a:latin typeface="Barlow Black" panose="00000A00000000000000" pitchFamily="2" charset="0"/>
            </a:endParaRPr>
          </a:p>
          <a:p>
            <a:pPr algn="l"/>
            <a:r>
              <a:rPr lang="en-US" sz="4500" dirty="0">
                <a:latin typeface="Barlow Black" panose="00000A00000000000000" pitchFamily="2" charset="0"/>
              </a:rPr>
              <a:t>Work-Based Learning for Employers</a:t>
            </a:r>
          </a:p>
          <a:p>
            <a:pPr algn="l"/>
            <a:r>
              <a:rPr lang="en-US" sz="3200" i="1" dirty="0">
                <a:latin typeface="Barlow Black" panose="00000A00000000000000" pitchFamily="2" charset="0"/>
              </a:rPr>
              <a:t>Bridging the Gap between Industry and Education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9D92D226-F5AF-4D7D-AAEC-5F6B83568003}"/>
              </a:ext>
            </a:extLst>
          </p:cNvPr>
          <p:cNvSpPr txBox="1">
            <a:spLocks/>
          </p:cNvSpPr>
          <p:nvPr/>
        </p:nvSpPr>
        <p:spPr>
          <a:xfrm>
            <a:off x="1647967" y="7962711"/>
            <a:ext cx="8610600" cy="72962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Barlow Black" panose="00000A00000000000000" pitchFamily="2" charset="0"/>
              </a:rPr>
              <a:t>June 2024</a:t>
            </a:r>
          </a:p>
          <a:p>
            <a:pPr marL="0" indent="0">
              <a:buNone/>
            </a:pPr>
            <a:endParaRPr lang="en-US" dirty="0">
              <a:latin typeface="Barlow Black" panose="00000A00000000000000" pitchFamily="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6284" y="0"/>
            <a:ext cx="18301884" cy="1943100"/>
            <a:chOff x="0" y="0"/>
            <a:chExt cx="9658917" cy="462026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9658917" cy="462026"/>
            </a:xfrm>
            <a:custGeom>
              <a:avLst/>
              <a:gdLst/>
              <a:ahLst/>
              <a:cxnLst/>
              <a:rect l="l" t="t" r="r" b="b"/>
              <a:pathLst>
                <a:path w="9658917" h="462026">
                  <a:moveTo>
                    <a:pt x="0" y="0"/>
                  </a:moveTo>
                  <a:lnTo>
                    <a:pt x="9658917" y="0"/>
                  </a:lnTo>
                  <a:lnTo>
                    <a:pt x="9658917" y="462026"/>
                  </a:lnTo>
                  <a:lnTo>
                    <a:pt x="0" y="462026"/>
                  </a:lnTo>
                  <a:close/>
                </a:path>
              </a:pathLst>
            </a:custGeom>
            <a:solidFill>
              <a:srgbClr val="00376C"/>
            </a:solidFill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6"/>
          <p:cNvGrpSpPr/>
          <p:nvPr/>
        </p:nvGrpSpPr>
        <p:grpSpPr>
          <a:xfrm>
            <a:off x="-1" y="9088272"/>
            <a:ext cx="18288001" cy="1474953"/>
            <a:chOff x="0" y="0"/>
            <a:chExt cx="7096884" cy="571500"/>
          </a:xfrm>
        </p:grpSpPr>
        <p:sp>
          <p:nvSpPr>
            <p:cNvPr id="7" name="Freeform 7"/>
            <p:cNvSpPr/>
            <p:nvPr/>
          </p:nvSpPr>
          <p:spPr>
            <a:xfrm>
              <a:off x="0" y="255270"/>
              <a:ext cx="7096884" cy="45133"/>
            </a:xfrm>
            <a:custGeom>
              <a:avLst/>
              <a:gdLst/>
              <a:ahLst/>
              <a:cxnLst/>
              <a:rect l="l" t="t" r="r" b="b"/>
              <a:pathLst>
                <a:path w="7096884" h="45133">
                  <a:moveTo>
                    <a:pt x="6806054" y="0"/>
                  </a:moveTo>
                  <a:lnTo>
                    <a:pt x="0" y="0"/>
                  </a:lnTo>
                  <a:lnTo>
                    <a:pt x="0" y="45133"/>
                  </a:lnTo>
                  <a:lnTo>
                    <a:pt x="7096884" y="45133"/>
                  </a:lnTo>
                  <a:lnTo>
                    <a:pt x="7096884" y="0"/>
                  </a:lnTo>
                  <a:close/>
                </a:path>
              </a:pathLst>
            </a:custGeom>
            <a:solidFill>
              <a:srgbClr val="B32317"/>
            </a:solidFill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4CFE376C-62E1-42E2-995C-432776B617B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54200" y="94042"/>
            <a:ext cx="3617374" cy="1564515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85AA21BB-F08D-4AC9-9BB1-B9DF3A293771}"/>
              </a:ext>
            </a:extLst>
          </p:cNvPr>
          <p:cNvSpPr txBox="1">
            <a:spLocks/>
          </p:cNvSpPr>
          <p:nvPr/>
        </p:nvSpPr>
        <p:spPr>
          <a:xfrm>
            <a:off x="3568873" y="597805"/>
            <a:ext cx="9712998" cy="74749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bg1"/>
                </a:solidFill>
                <a:latin typeface="Barlow Black" panose="00000A00000000000000" pitchFamily="2" charset="0"/>
              </a:rPr>
              <a:t>Mock Interviews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4F6176-909F-3C85-C485-2EF5FE9E5F52}"/>
              </a:ext>
            </a:extLst>
          </p:cNvPr>
          <p:cNvSpPr txBox="1"/>
          <p:nvPr/>
        </p:nvSpPr>
        <p:spPr>
          <a:xfrm>
            <a:off x="2826276" y="3086100"/>
            <a:ext cx="11727924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tx1"/>
                </a:solidFill>
                <a:latin typeface="Barlow ExtraBold" panose="00000900000000000000" pitchFamily="2" charset="0"/>
              </a:rPr>
              <a:t>Allow students to practice their interview skills with a professional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dirty="0">
              <a:latin typeface="Barlow ExtraBold" panose="000009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A37EDEB-5774-A841-51D4-A2B27B649D2E}"/>
              </a:ext>
            </a:extLst>
          </p:cNvPr>
          <p:cNvSpPr txBox="1"/>
          <p:nvPr/>
        </p:nvSpPr>
        <p:spPr>
          <a:xfrm>
            <a:off x="2971800" y="6201702"/>
            <a:ext cx="11727924" cy="18466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Barlow ExtraBold" panose="00000900000000000000" pitchFamily="2" charset="0"/>
              </a:rPr>
              <a:t>Typical Time Commitment:</a:t>
            </a:r>
          </a:p>
          <a:p>
            <a:r>
              <a:rPr lang="en-US" sz="3200" b="1" dirty="0">
                <a:latin typeface="Barlow ExtraBold" panose="00000900000000000000" pitchFamily="2" charset="0"/>
              </a:rPr>
              <a:t>4-7 hours, including preparation, length of interviews and the level of feedback provided. </a:t>
            </a:r>
            <a:endParaRPr lang="en-US" sz="3200" b="1" dirty="0">
              <a:solidFill>
                <a:schemeClr val="tx1"/>
              </a:solidFill>
              <a:latin typeface="Barlow ExtraBold" panose="00000900000000000000" pitchFamily="2" charset="0"/>
            </a:endParaRPr>
          </a:p>
          <a:p>
            <a:endParaRPr lang="en-US" sz="1800" b="1" dirty="0">
              <a:solidFill>
                <a:schemeClr val="tx1"/>
              </a:solidFill>
              <a:latin typeface="Barlow ExtraBold" panose="000009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492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6284" y="0"/>
            <a:ext cx="18301884" cy="1943100"/>
            <a:chOff x="0" y="0"/>
            <a:chExt cx="9658917" cy="462026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9658917" cy="462026"/>
            </a:xfrm>
            <a:custGeom>
              <a:avLst/>
              <a:gdLst/>
              <a:ahLst/>
              <a:cxnLst/>
              <a:rect l="l" t="t" r="r" b="b"/>
              <a:pathLst>
                <a:path w="9658917" h="462026">
                  <a:moveTo>
                    <a:pt x="0" y="0"/>
                  </a:moveTo>
                  <a:lnTo>
                    <a:pt x="9658917" y="0"/>
                  </a:lnTo>
                  <a:lnTo>
                    <a:pt x="9658917" y="462026"/>
                  </a:lnTo>
                  <a:lnTo>
                    <a:pt x="0" y="462026"/>
                  </a:lnTo>
                  <a:close/>
                </a:path>
              </a:pathLst>
            </a:custGeom>
            <a:solidFill>
              <a:srgbClr val="00376C"/>
            </a:solidFill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6"/>
          <p:cNvGrpSpPr/>
          <p:nvPr/>
        </p:nvGrpSpPr>
        <p:grpSpPr>
          <a:xfrm>
            <a:off x="-1" y="9088272"/>
            <a:ext cx="18288001" cy="1474953"/>
            <a:chOff x="0" y="0"/>
            <a:chExt cx="7096884" cy="571500"/>
          </a:xfrm>
        </p:grpSpPr>
        <p:sp>
          <p:nvSpPr>
            <p:cNvPr id="7" name="Freeform 7"/>
            <p:cNvSpPr/>
            <p:nvPr/>
          </p:nvSpPr>
          <p:spPr>
            <a:xfrm>
              <a:off x="0" y="255270"/>
              <a:ext cx="7096884" cy="45133"/>
            </a:xfrm>
            <a:custGeom>
              <a:avLst/>
              <a:gdLst/>
              <a:ahLst/>
              <a:cxnLst/>
              <a:rect l="l" t="t" r="r" b="b"/>
              <a:pathLst>
                <a:path w="7096884" h="45133">
                  <a:moveTo>
                    <a:pt x="6806054" y="0"/>
                  </a:moveTo>
                  <a:lnTo>
                    <a:pt x="0" y="0"/>
                  </a:lnTo>
                  <a:lnTo>
                    <a:pt x="0" y="45133"/>
                  </a:lnTo>
                  <a:lnTo>
                    <a:pt x="7096884" y="45133"/>
                  </a:lnTo>
                  <a:lnTo>
                    <a:pt x="7096884" y="0"/>
                  </a:lnTo>
                  <a:close/>
                </a:path>
              </a:pathLst>
            </a:custGeom>
            <a:solidFill>
              <a:srgbClr val="B32317"/>
            </a:solidFill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4CFE376C-62E1-42E2-995C-432776B617B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54200" y="94042"/>
            <a:ext cx="3617374" cy="1564515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85AA21BB-F08D-4AC9-9BB1-B9DF3A293771}"/>
              </a:ext>
            </a:extLst>
          </p:cNvPr>
          <p:cNvSpPr txBox="1">
            <a:spLocks/>
          </p:cNvSpPr>
          <p:nvPr/>
        </p:nvSpPr>
        <p:spPr>
          <a:xfrm>
            <a:off x="3568873" y="597805"/>
            <a:ext cx="9712998" cy="74749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bg1"/>
                </a:solidFill>
                <a:latin typeface="Barlow Black" panose="00000A00000000000000" pitchFamily="2" charset="0"/>
              </a:rPr>
              <a:t>Career Day Participant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4F6176-909F-3C85-C485-2EF5FE9E5F52}"/>
              </a:ext>
            </a:extLst>
          </p:cNvPr>
          <p:cNvSpPr txBox="1"/>
          <p:nvPr/>
        </p:nvSpPr>
        <p:spPr>
          <a:xfrm>
            <a:off x="2826276" y="3086100"/>
            <a:ext cx="11727924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tx1"/>
                </a:solidFill>
                <a:latin typeface="Barlow ExtraBold" panose="00000900000000000000" pitchFamily="2" charset="0"/>
              </a:rPr>
              <a:t>Showcase your work for students in an expo-like setting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dirty="0">
              <a:latin typeface="Barlow ExtraBold" panose="000009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A37EDEB-5774-A841-51D4-A2B27B649D2E}"/>
              </a:ext>
            </a:extLst>
          </p:cNvPr>
          <p:cNvSpPr txBox="1"/>
          <p:nvPr/>
        </p:nvSpPr>
        <p:spPr>
          <a:xfrm>
            <a:off x="2971800" y="6201702"/>
            <a:ext cx="11727924" cy="18466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Barlow ExtraBold" panose="00000900000000000000" pitchFamily="2" charset="0"/>
              </a:rPr>
              <a:t>Typical Time Commitment:</a:t>
            </a:r>
          </a:p>
          <a:p>
            <a:r>
              <a:rPr lang="en-US" sz="3200" b="1" dirty="0">
                <a:latin typeface="Barlow ExtraBold" panose="00000900000000000000" pitchFamily="2" charset="0"/>
              </a:rPr>
              <a:t>A full work day, including coordination, setup, the event, and take down</a:t>
            </a:r>
            <a:endParaRPr lang="en-US" sz="3200" b="1" dirty="0">
              <a:solidFill>
                <a:schemeClr val="tx1"/>
              </a:solidFill>
              <a:latin typeface="Barlow ExtraBold" panose="00000900000000000000" pitchFamily="2" charset="0"/>
            </a:endParaRPr>
          </a:p>
          <a:p>
            <a:endParaRPr lang="en-US" sz="1800" b="1" dirty="0">
              <a:solidFill>
                <a:schemeClr val="tx1"/>
              </a:solidFill>
              <a:latin typeface="Barlow ExtraBold" panose="000009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73929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6284" y="0"/>
            <a:ext cx="18301884" cy="1943100"/>
            <a:chOff x="0" y="0"/>
            <a:chExt cx="9658917" cy="462026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9658917" cy="462026"/>
            </a:xfrm>
            <a:custGeom>
              <a:avLst/>
              <a:gdLst/>
              <a:ahLst/>
              <a:cxnLst/>
              <a:rect l="l" t="t" r="r" b="b"/>
              <a:pathLst>
                <a:path w="9658917" h="462026">
                  <a:moveTo>
                    <a:pt x="0" y="0"/>
                  </a:moveTo>
                  <a:lnTo>
                    <a:pt x="9658917" y="0"/>
                  </a:lnTo>
                  <a:lnTo>
                    <a:pt x="9658917" y="462026"/>
                  </a:lnTo>
                  <a:lnTo>
                    <a:pt x="0" y="462026"/>
                  </a:lnTo>
                  <a:close/>
                </a:path>
              </a:pathLst>
            </a:custGeom>
            <a:solidFill>
              <a:srgbClr val="00376C"/>
            </a:solidFill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6"/>
          <p:cNvGrpSpPr/>
          <p:nvPr/>
        </p:nvGrpSpPr>
        <p:grpSpPr>
          <a:xfrm>
            <a:off x="-1" y="9088272"/>
            <a:ext cx="18288001" cy="1474953"/>
            <a:chOff x="0" y="0"/>
            <a:chExt cx="7096884" cy="571500"/>
          </a:xfrm>
        </p:grpSpPr>
        <p:sp>
          <p:nvSpPr>
            <p:cNvPr id="7" name="Freeform 7"/>
            <p:cNvSpPr/>
            <p:nvPr/>
          </p:nvSpPr>
          <p:spPr>
            <a:xfrm>
              <a:off x="0" y="255270"/>
              <a:ext cx="7096884" cy="45133"/>
            </a:xfrm>
            <a:custGeom>
              <a:avLst/>
              <a:gdLst/>
              <a:ahLst/>
              <a:cxnLst/>
              <a:rect l="l" t="t" r="r" b="b"/>
              <a:pathLst>
                <a:path w="7096884" h="45133">
                  <a:moveTo>
                    <a:pt x="6806054" y="0"/>
                  </a:moveTo>
                  <a:lnTo>
                    <a:pt x="0" y="0"/>
                  </a:lnTo>
                  <a:lnTo>
                    <a:pt x="0" y="45133"/>
                  </a:lnTo>
                  <a:lnTo>
                    <a:pt x="7096884" y="45133"/>
                  </a:lnTo>
                  <a:lnTo>
                    <a:pt x="7096884" y="0"/>
                  </a:lnTo>
                  <a:close/>
                </a:path>
              </a:pathLst>
            </a:custGeom>
            <a:solidFill>
              <a:srgbClr val="B32317"/>
            </a:solidFill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4CFE376C-62E1-42E2-995C-432776B617B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54200" y="94042"/>
            <a:ext cx="3617374" cy="1564515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85AA21BB-F08D-4AC9-9BB1-B9DF3A293771}"/>
              </a:ext>
            </a:extLst>
          </p:cNvPr>
          <p:cNvSpPr txBox="1">
            <a:spLocks/>
          </p:cNvSpPr>
          <p:nvPr/>
        </p:nvSpPr>
        <p:spPr>
          <a:xfrm>
            <a:off x="3429000" y="259026"/>
            <a:ext cx="9712998" cy="74749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solidFill>
                  <a:schemeClr val="bg1"/>
                </a:solidFill>
                <a:latin typeface="Barlow Black" panose="00000A00000000000000" pitchFamily="2" charset="0"/>
              </a:rPr>
              <a:t>Donate Equipment/Setup Student Learning Space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4F6176-909F-3C85-C485-2EF5FE9E5F52}"/>
              </a:ext>
            </a:extLst>
          </p:cNvPr>
          <p:cNvSpPr txBox="1"/>
          <p:nvPr/>
        </p:nvSpPr>
        <p:spPr>
          <a:xfrm>
            <a:off x="2826276" y="3086100"/>
            <a:ext cx="11727924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tx1"/>
                </a:solidFill>
                <a:latin typeface="Barlow ExtraBold" panose="00000900000000000000" pitchFamily="2" charset="0"/>
              </a:rPr>
              <a:t>Donate equipment to simulate the work-place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dirty="0">
              <a:latin typeface="Barlow ExtraBold" panose="00000900000000000000" pitchFamily="2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tx1"/>
                </a:solidFill>
                <a:latin typeface="Barlow ExtraBold" panose="00000900000000000000" pitchFamily="2" charset="0"/>
              </a:rPr>
              <a:t>Visit the classroom to set up real-world simulation for student learning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dirty="0">
              <a:latin typeface="Barlow ExtraBold" panose="000009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A37EDEB-5774-A841-51D4-A2B27B649D2E}"/>
              </a:ext>
            </a:extLst>
          </p:cNvPr>
          <p:cNvSpPr txBox="1"/>
          <p:nvPr/>
        </p:nvSpPr>
        <p:spPr>
          <a:xfrm>
            <a:off x="2971800" y="6201702"/>
            <a:ext cx="11727924" cy="18466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Barlow ExtraBold" panose="00000900000000000000" pitchFamily="2" charset="0"/>
              </a:rPr>
              <a:t>Typical Time Commitment:</a:t>
            </a:r>
          </a:p>
          <a:p>
            <a:r>
              <a:rPr lang="en-US" sz="3200" b="1" dirty="0">
                <a:latin typeface="Barlow ExtraBold" panose="00000900000000000000" pitchFamily="2" charset="0"/>
              </a:rPr>
              <a:t>None for donations</a:t>
            </a:r>
          </a:p>
          <a:p>
            <a:r>
              <a:rPr lang="en-US" sz="3200" b="1" dirty="0">
                <a:solidFill>
                  <a:schemeClr val="tx1"/>
                </a:solidFill>
                <a:latin typeface="Barlow ExtraBold" panose="00000900000000000000" pitchFamily="2" charset="0"/>
              </a:rPr>
              <a:t>Varies for classroom setup</a:t>
            </a:r>
          </a:p>
          <a:p>
            <a:endParaRPr lang="en-US" sz="1800" b="1" dirty="0">
              <a:solidFill>
                <a:schemeClr val="tx1"/>
              </a:solidFill>
              <a:latin typeface="Barlow ExtraBold" panose="000009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01144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-13884" y="0"/>
            <a:ext cx="18301884" cy="1943100"/>
            <a:chOff x="0" y="0"/>
            <a:chExt cx="9658917" cy="462026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9658917" cy="462026"/>
            </a:xfrm>
            <a:custGeom>
              <a:avLst/>
              <a:gdLst/>
              <a:ahLst/>
              <a:cxnLst/>
              <a:rect l="l" t="t" r="r" b="b"/>
              <a:pathLst>
                <a:path w="9658917" h="462026">
                  <a:moveTo>
                    <a:pt x="0" y="0"/>
                  </a:moveTo>
                  <a:lnTo>
                    <a:pt x="9658917" y="0"/>
                  </a:lnTo>
                  <a:lnTo>
                    <a:pt x="9658917" y="462026"/>
                  </a:lnTo>
                  <a:lnTo>
                    <a:pt x="0" y="462026"/>
                  </a:lnTo>
                  <a:close/>
                </a:path>
              </a:pathLst>
            </a:custGeom>
            <a:solidFill>
              <a:srgbClr val="00376C"/>
            </a:solidFill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6"/>
          <p:cNvGrpSpPr/>
          <p:nvPr/>
        </p:nvGrpSpPr>
        <p:grpSpPr>
          <a:xfrm>
            <a:off x="-1" y="9088272"/>
            <a:ext cx="18288001" cy="1474953"/>
            <a:chOff x="0" y="0"/>
            <a:chExt cx="7096884" cy="571500"/>
          </a:xfrm>
        </p:grpSpPr>
        <p:sp>
          <p:nvSpPr>
            <p:cNvPr id="7" name="Freeform 7"/>
            <p:cNvSpPr/>
            <p:nvPr/>
          </p:nvSpPr>
          <p:spPr>
            <a:xfrm>
              <a:off x="0" y="255270"/>
              <a:ext cx="7096884" cy="45133"/>
            </a:xfrm>
            <a:custGeom>
              <a:avLst/>
              <a:gdLst/>
              <a:ahLst/>
              <a:cxnLst/>
              <a:rect l="l" t="t" r="r" b="b"/>
              <a:pathLst>
                <a:path w="7096884" h="45133">
                  <a:moveTo>
                    <a:pt x="6806054" y="0"/>
                  </a:moveTo>
                  <a:lnTo>
                    <a:pt x="0" y="0"/>
                  </a:lnTo>
                  <a:lnTo>
                    <a:pt x="0" y="45133"/>
                  </a:lnTo>
                  <a:lnTo>
                    <a:pt x="7096884" y="45133"/>
                  </a:lnTo>
                  <a:lnTo>
                    <a:pt x="7096884" y="0"/>
                  </a:lnTo>
                  <a:close/>
                </a:path>
              </a:pathLst>
            </a:custGeom>
            <a:solidFill>
              <a:srgbClr val="B32317"/>
            </a:solidFill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4CFE376C-62E1-42E2-995C-432776B617B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54200" y="94042"/>
            <a:ext cx="3617374" cy="1564515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85AA21BB-F08D-4AC9-9BB1-B9DF3A293771}"/>
              </a:ext>
            </a:extLst>
          </p:cNvPr>
          <p:cNvSpPr txBox="1">
            <a:spLocks/>
          </p:cNvSpPr>
          <p:nvPr/>
        </p:nvSpPr>
        <p:spPr>
          <a:xfrm>
            <a:off x="3429000" y="417085"/>
            <a:ext cx="9712998" cy="74749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solidFill>
                  <a:schemeClr val="bg1"/>
                </a:solidFill>
                <a:latin typeface="Barlow Black" panose="00000A00000000000000" pitchFamily="2" charset="0"/>
              </a:rPr>
              <a:t>Serve on an Advisory Board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4F6176-909F-3C85-C485-2EF5FE9E5F52}"/>
              </a:ext>
            </a:extLst>
          </p:cNvPr>
          <p:cNvSpPr txBox="1"/>
          <p:nvPr/>
        </p:nvSpPr>
        <p:spPr>
          <a:xfrm>
            <a:off x="2826276" y="3086100"/>
            <a:ext cx="11727924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tx1"/>
                </a:solidFill>
                <a:latin typeface="Barlow ExtraBold" panose="00000900000000000000" pitchFamily="2" charset="0"/>
              </a:rPr>
              <a:t>Offer tailored guidance on program curriculum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latin typeface="Barlow ExtraBold" panose="00000900000000000000" pitchFamily="2" charset="0"/>
              </a:rPr>
              <a:t>Maintain first-hand awareness of classroom activities</a:t>
            </a:r>
            <a:endParaRPr lang="en-US" sz="3600" b="1" dirty="0">
              <a:solidFill>
                <a:schemeClr val="tx1"/>
              </a:solidFill>
              <a:latin typeface="Barlow ExtraBold" panose="00000900000000000000" pitchFamily="2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dirty="0">
              <a:latin typeface="Barlow ExtraBold" panose="00000900000000000000" pitchFamily="2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dirty="0">
              <a:latin typeface="Barlow ExtraBold" panose="000009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A37EDEB-5774-A841-51D4-A2B27B649D2E}"/>
              </a:ext>
            </a:extLst>
          </p:cNvPr>
          <p:cNvSpPr txBox="1"/>
          <p:nvPr/>
        </p:nvSpPr>
        <p:spPr>
          <a:xfrm>
            <a:off x="2971800" y="6201702"/>
            <a:ext cx="11727924" cy="13542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Barlow ExtraBold" panose="00000900000000000000" pitchFamily="2" charset="0"/>
              </a:rPr>
              <a:t>Typical Time Commitment:</a:t>
            </a:r>
          </a:p>
          <a:p>
            <a:r>
              <a:rPr lang="en-US" sz="3200" b="1" dirty="0">
                <a:latin typeface="Barlow ExtraBold" panose="00000900000000000000" pitchFamily="2" charset="0"/>
              </a:rPr>
              <a:t>Quarterly Meetings – two hours each</a:t>
            </a:r>
            <a:endParaRPr lang="en-US" sz="3200" b="1" dirty="0">
              <a:solidFill>
                <a:schemeClr val="tx1"/>
              </a:solidFill>
              <a:latin typeface="Barlow ExtraBold" panose="00000900000000000000" pitchFamily="2" charset="0"/>
            </a:endParaRPr>
          </a:p>
          <a:p>
            <a:endParaRPr lang="en-US" sz="1800" b="1" dirty="0">
              <a:solidFill>
                <a:schemeClr val="tx1"/>
              </a:solidFill>
              <a:latin typeface="Barlow ExtraBold" panose="000009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95031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-13884" y="0"/>
            <a:ext cx="18301884" cy="1943100"/>
            <a:chOff x="0" y="0"/>
            <a:chExt cx="9658917" cy="462026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9658917" cy="462026"/>
            </a:xfrm>
            <a:custGeom>
              <a:avLst/>
              <a:gdLst/>
              <a:ahLst/>
              <a:cxnLst/>
              <a:rect l="l" t="t" r="r" b="b"/>
              <a:pathLst>
                <a:path w="9658917" h="462026">
                  <a:moveTo>
                    <a:pt x="0" y="0"/>
                  </a:moveTo>
                  <a:lnTo>
                    <a:pt x="9658917" y="0"/>
                  </a:lnTo>
                  <a:lnTo>
                    <a:pt x="9658917" y="462026"/>
                  </a:lnTo>
                  <a:lnTo>
                    <a:pt x="0" y="462026"/>
                  </a:lnTo>
                  <a:close/>
                </a:path>
              </a:pathLst>
            </a:custGeom>
            <a:solidFill>
              <a:srgbClr val="00376C"/>
            </a:solidFill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6"/>
          <p:cNvGrpSpPr/>
          <p:nvPr/>
        </p:nvGrpSpPr>
        <p:grpSpPr>
          <a:xfrm>
            <a:off x="-1" y="9088272"/>
            <a:ext cx="18288001" cy="1474953"/>
            <a:chOff x="0" y="0"/>
            <a:chExt cx="7096884" cy="571500"/>
          </a:xfrm>
        </p:grpSpPr>
        <p:sp>
          <p:nvSpPr>
            <p:cNvPr id="7" name="Freeform 7"/>
            <p:cNvSpPr/>
            <p:nvPr/>
          </p:nvSpPr>
          <p:spPr>
            <a:xfrm>
              <a:off x="0" y="255270"/>
              <a:ext cx="7096884" cy="45133"/>
            </a:xfrm>
            <a:custGeom>
              <a:avLst/>
              <a:gdLst/>
              <a:ahLst/>
              <a:cxnLst/>
              <a:rect l="l" t="t" r="r" b="b"/>
              <a:pathLst>
                <a:path w="7096884" h="45133">
                  <a:moveTo>
                    <a:pt x="6806054" y="0"/>
                  </a:moveTo>
                  <a:lnTo>
                    <a:pt x="0" y="0"/>
                  </a:lnTo>
                  <a:lnTo>
                    <a:pt x="0" y="45133"/>
                  </a:lnTo>
                  <a:lnTo>
                    <a:pt x="7096884" y="45133"/>
                  </a:lnTo>
                  <a:lnTo>
                    <a:pt x="7096884" y="0"/>
                  </a:lnTo>
                  <a:close/>
                </a:path>
              </a:pathLst>
            </a:custGeom>
            <a:solidFill>
              <a:srgbClr val="B32317"/>
            </a:solidFill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4CFE376C-62E1-42E2-995C-432776B617B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54200" y="94042"/>
            <a:ext cx="3617374" cy="1564515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85AA21BB-F08D-4AC9-9BB1-B9DF3A293771}"/>
              </a:ext>
            </a:extLst>
          </p:cNvPr>
          <p:cNvSpPr txBox="1">
            <a:spLocks/>
          </p:cNvSpPr>
          <p:nvPr/>
        </p:nvSpPr>
        <p:spPr>
          <a:xfrm>
            <a:off x="3429000" y="417085"/>
            <a:ext cx="9712998" cy="74749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solidFill>
                  <a:schemeClr val="bg1"/>
                </a:solidFill>
                <a:latin typeface="Barlow Black" panose="00000A00000000000000" pitchFamily="2" charset="0"/>
              </a:rPr>
              <a:t>Internships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4F6176-909F-3C85-C485-2EF5FE9E5F52}"/>
              </a:ext>
            </a:extLst>
          </p:cNvPr>
          <p:cNvSpPr txBox="1"/>
          <p:nvPr/>
        </p:nvSpPr>
        <p:spPr>
          <a:xfrm>
            <a:off x="2826276" y="3086100"/>
            <a:ext cx="11727924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tx1"/>
                </a:solidFill>
                <a:latin typeface="Barlow ExtraBold" panose="00000900000000000000" pitchFamily="2" charset="0"/>
              </a:rPr>
              <a:t>Enable students to gain applied experience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latin typeface="Barlow ExtraBold" panose="00000900000000000000" pitchFamily="2" charset="0"/>
              </a:rPr>
              <a:t>Enable students to build professional and technical skills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tx1"/>
                </a:solidFill>
                <a:latin typeface="Barlow ExtraBold" panose="00000900000000000000" pitchFamily="2" charset="0"/>
              </a:rPr>
              <a:t>Enable students to make connections in a field of interest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dirty="0">
              <a:latin typeface="Barlow ExtraBold" panose="000009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A37EDEB-5774-A841-51D4-A2B27B649D2E}"/>
              </a:ext>
            </a:extLst>
          </p:cNvPr>
          <p:cNvSpPr txBox="1"/>
          <p:nvPr/>
        </p:nvSpPr>
        <p:spPr>
          <a:xfrm>
            <a:off x="2421537" y="6502420"/>
            <a:ext cx="11727924" cy="28315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Barlow ExtraBold" panose="00000900000000000000" pitchFamily="2" charset="0"/>
              </a:rPr>
              <a:t>Typical Time Commitment:</a:t>
            </a:r>
          </a:p>
          <a:p>
            <a:r>
              <a:rPr lang="en-US" sz="3200" b="1" dirty="0">
                <a:latin typeface="Barlow ExtraBold" panose="00000900000000000000" pitchFamily="2" charset="0"/>
              </a:rPr>
              <a:t>6-13 hours per week per intern, ranging from 59-131 hours for a typical 10-week internship, including recruitment, onboarding, training, supervision, project oversight, and post-internship activities</a:t>
            </a:r>
            <a:endParaRPr lang="en-US" sz="3200" b="1" dirty="0">
              <a:solidFill>
                <a:schemeClr val="tx1"/>
              </a:solidFill>
              <a:latin typeface="Barlow ExtraBold" panose="00000900000000000000" pitchFamily="2" charset="0"/>
            </a:endParaRPr>
          </a:p>
          <a:p>
            <a:endParaRPr lang="en-US" sz="1800" b="1" dirty="0">
              <a:solidFill>
                <a:schemeClr val="tx1"/>
              </a:solidFill>
              <a:latin typeface="Barlow ExtraBold" panose="000009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9855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-13884" y="0"/>
            <a:ext cx="18301884" cy="1943100"/>
            <a:chOff x="0" y="0"/>
            <a:chExt cx="9658917" cy="462026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9658917" cy="462026"/>
            </a:xfrm>
            <a:custGeom>
              <a:avLst/>
              <a:gdLst/>
              <a:ahLst/>
              <a:cxnLst/>
              <a:rect l="l" t="t" r="r" b="b"/>
              <a:pathLst>
                <a:path w="9658917" h="462026">
                  <a:moveTo>
                    <a:pt x="0" y="0"/>
                  </a:moveTo>
                  <a:lnTo>
                    <a:pt x="9658917" y="0"/>
                  </a:lnTo>
                  <a:lnTo>
                    <a:pt x="9658917" y="462026"/>
                  </a:lnTo>
                  <a:lnTo>
                    <a:pt x="0" y="462026"/>
                  </a:lnTo>
                  <a:close/>
                </a:path>
              </a:pathLst>
            </a:custGeom>
            <a:solidFill>
              <a:srgbClr val="00376C"/>
            </a:solidFill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6"/>
          <p:cNvGrpSpPr/>
          <p:nvPr/>
        </p:nvGrpSpPr>
        <p:grpSpPr>
          <a:xfrm>
            <a:off x="-1" y="9088272"/>
            <a:ext cx="18288001" cy="1474953"/>
            <a:chOff x="0" y="0"/>
            <a:chExt cx="7096884" cy="571500"/>
          </a:xfrm>
        </p:grpSpPr>
        <p:sp>
          <p:nvSpPr>
            <p:cNvPr id="7" name="Freeform 7"/>
            <p:cNvSpPr/>
            <p:nvPr/>
          </p:nvSpPr>
          <p:spPr>
            <a:xfrm>
              <a:off x="0" y="255270"/>
              <a:ext cx="7096884" cy="45133"/>
            </a:xfrm>
            <a:custGeom>
              <a:avLst/>
              <a:gdLst/>
              <a:ahLst/>
              <a:cxnLst/>
              <a:rect l="l" t="t" r="r" b="b"/>
              <a:pathLst>
                <a:path w="7096884" h="45133">
                  <a:moveTo>
                    <a:pt x="6806054" y="0"/>
                  </a:moveTo>
                  <a:lnTo>
                    <a:pt x="0" y="0"/>
                  </a:lnTo>
                  <a:lnTo>
                    <a:pt x="0" y="45133"/>
                  </a:lnTo>
                  <a:lnTo>
                    <a:pt x="7096884" y="45133"/>
                  </a:lnTo>
                  <a:lnTo>
                    <a:pt x="7096884" y="0"/>
                  </a:lnTo>
                  <a:close/>
                </a:path>
              </a:pathLst>
            </a:custGeom>
            <a:solidFill>
              <a:srgbClr val="B32317"/>
            </a:solidFill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4CFE376C-62E1-42E2-995C-432776B617B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54200" y="94042"/>
            <a:ext cx="3617374" cy="1564515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85AA21BB-F08D-4AC9-9BB1-B9DF3A293771}"/>
              </a:ext>
            </a:extLst>
          </p:cNvPr>
          <p:cNvSpPr txBox="1">
            <a:spLocks/>
          </p:cNvSpPr>
          <p:nvPr/>
        </p:nvSpPr>
        <p:spPr>
          <a:xfrm>
            <a:off x="3429000" y="417085"/>
            <a:ext cx="9712998" cy="74749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solidFill>
                  <a:schemeClr val="bg1"/>
                </a:solidFill>
                <a:latin typeface="Barlow Black" panose="00000A00000000000000" pitchFamily="2" charset="0"/>
              </a:rPr>
              <a:t>Apprenticeships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4F6176-909F-3C85-C485-2EF5FE9E5F52}"/>
              </a:ext>
            </a:extLst>
          </p:cNvPr>
          <p:cNvSpPr txBox="1"/>
          <p:nvPr/>
        </p:nvSpPr>
        <p:spPr>
          <a:xfrm>
            <a:off x="2826276" y="2791599"/>
            <a:ext cx="11727924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tx1"/>
                </a:solidFill>
                <a:latin typeface="Barlow ExtraBold" panose="00000900000000000000" pitchFamily="2" charset="0"/>
              </a:rPr>
              <a:t>Hands-on learning programs where individuals gain skills through practical experience alongside formal education, often leading to certification in a specific trade or profession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dirty="0">
              <a:latin typeface="Barlow ExtraBold" panose="000009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A37EDEB-5774-A841-51D4-A2B27B649D2E}"/>
              </a:ext>
            </a:extLst>
          </p:cNvPr>
          <p:cNvSpPr txBox="1"/>
          <p:nvPr/>
        </p:nvSpPr>
        <p:spPr>
          <a:xfrm>
            <a:off x="2421537" y="5905500"/>
            <a:ext cx="11727924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Barlow ExtraBold" panose="00000900000000000000" pitchFamily="2" charset="0"/>
              </a:rPr>
              <a:t>Typical Time Commitment:</a:t>
            </a:r>
          </a:p>
          <a:p>
            <a:r>
              <a:rPr lang="en-US" sz="3200" b="1" dirty="0">
                <a:latin typeface="Barlow ExtraBold" panose="00000900000000000000" pitchFamily="2" charset="0"/>
              </a:rPr>
              <a:t>9-22 hours per week for apprentice, with a total ranging from 228-528 hours for a typical 6-month apprenticeship. Time includes program development, recruitment, onboarding, ongoing training and supervision, project oversight, and regular evaluations. </a:t>
            </a:r>
            <a:endParaRPr lang="en-US" sz="3200" b="1" dirty="0">
              <a:solidFill>
                <a:schemeClr val="tx1"/>
              </a:solidFill>
              <a:latin typeface="Barlow ExtraBold" panose="00000900000000000000" pitchFamily="2" charset="0"/>
            </a:endParaRPr>
          </a:p>
          <a:p>
            <a:endParaRPr lang="en-US" sz="1800" b="1" dirty="0">
              <a:solidFill>
                <a:schemeClr val="tx1"/>
              </a:solidFill>
              <a:latin typeface="Barlow ExtraBold" panose="000009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1531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6284" y="0"/>
            <a:ext cx="18301884" cy="1943100"/>
            <a:chOff x="0" y="0"/>
            <a:chExt cx="9658917" cy="462026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9658917" cy="462026"/>
            </a:xfrm>
            <a:custGeom>
              <a:avLst/>
              <a:gdLst/>
              <a:ahLst/>
              <a:cxnLst/>
              <a:rect l="l" t="t" r="r" b="b"/>
              <a:pathLst>
                <a:path w="9658917" h="462026">
                  <a:moveTo>
                    <a:pt x="0" y="0"/>
                  </a:moveTo>
                  <a:lnTo>
                    <a:pt x="9658917" y="0"/>
                  </a:lnTo>
                  <a:lnTo>
                    <a:pt x="9658917" y="462026"/>
                  </a:lnTo>
                  <a:lnTo>
                    <a:pt x="0" y="462026"/>
                  </a:lnTo>
                  <a:close/>
                </a:path>
              </a:pathLst>
            </a:custGeom>
            <a:solidFill>
              <a:srgbClr val="00376C"/>
            </a:solidFill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6"/>
          <p:cNvGrpSpPr/>
          <p:nvPr/>
        </p:nvGrpSpPr>
        <p:grpSpPr>
          <a:xfrm>
            <a:off x="-1" y="9088272"/>
            <a:ext cx="18288001" cy="1474953"/>
            <a:chOff x="0" y="0"/>
            <a:chExt cx="7096884" cy="571500"/>
          </a:xfrm>
        </p:grpSpPr>
        <p:sp>
          <p:nvSpPr>
            <p:cNvPr id="7" name="Freeform 7"/>
            <p:cNvSpPr/>
            <p:nvPr/>
          </p:nvSpPr>
          <p:spPr>
            <a:xfrm>
              <a:off x="0" y="255270"/>
              <a:ext cx="7096884" cy="45133"/>
            </a:xfrm>
            <a:custGeom>
              <a:avLst/>
              <a:gdLst/>
              <a:ahLst/>
              <a:cxnLst/>
              <a:rect l="l" t="t" r="r" b="b"/>
              <a:pathLst>
                <a:path w="7096884" h="45133">
                  <a:moveTo>
                    <a:pt x="6806054" y="0"/>
                  </a:moveTo>
                  <a:lnTo>
                    <a:pt x="0" y="0"/>
                  </a:lnTo>
                  <a:lnTo>
                    <a:pt x="0" y="45133"/>
                  </a:lnTo>
                  <a:lnTo>
                    <a:pt x="7096884" y="45133"/>
                  </a:lnTo>
                  <a:lnTo>
                    <a:pt x="7096884" y="0"/>
                  </a:lnTo>
                  <a:close/>
                </a:path>
              </a:pathLst>
            </a:custGeom>
            <a:solidFill>
              <a:srgbClr val="B32317"/>
            </a:solidFill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4CFE376C-62E1-42E2-995C-432776B617B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54200" y="94042"/>
            <a:ext cx="3617374" cy="1564515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85AA21BB-F08D-4AC9-9BB1-B9DF3A293771}"/>
              </a:ext>
            </a:extLst>
          </p:cNvPr>
          <p:cNvSpPr txBox="1">
            <a:spLocks/>
          </p:cNvSpPr>
          <p:nvPr/>
        </p:nvSpPr>
        <p:spPr>
          <a:xfrm>
            <a:off x="3568873" y="597805"/>
            <a:ext cx="9712998" cy="74749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bg1"/>
                </a:solidFill>
                <a:latin typeface="Barlow Black" panose="00000A00000000000000" pitchFamily="2" charset="0"/>
              </a:rPr>
              <a:t>Interested in Getting Involved?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63CF7A1-1B4A-E865-F55C-03E7766FB2AC}"/>
              </a:ext>
            </a:extLst>
          </p:cNvPr>
          <p:cNvSpPr txBox="1"/>
          <p:nvPr/>
        </p:nvSpPr>
        <p:spPr>
          <a:xfrm>
            <a:off x="3568873" y="3086100"/>
            <a:ext cx="336532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chemeClr val="tx1"/>
                </a:solidFill>
                <a:latin typeface="Barlow ExtraBold" panose="00000900000000000000" pitchFamily="2" charset="0"/>
              </a:rPr>
              <a:t>Scan the Code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1800" b="1" dirty="0">
              <a:latin typeface="Barlow ExtraBold" panose="00000900000000000000" pitchFamily="2" charset="0"/>
            </a:endParaRPr>
          </a:p>
        </p:txBody>
      </p:sp>
      <p:pic>
        <p:nvPicPr>
          <p:cNvPr id="11" name="Picture 10" descr="A qr code with a few squares&#10;&#10;Description automatically generated">
            <a:extLst>
              <a:ext uri="{FF2B5EF4-FFF2-40B4-BE49-F238E27FC236}">
                <a16:creationId xmlns:a16="http://schemas.microsoft.com/office/drawing/2014/main" id="{7835BF40-A1DA-A3AC-0DFE-2E093FC75B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7571" y="2705100"/>
            <a:ext cx="5181600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990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6284" y="0"/>
            <a:ext cx="18301884" cy="1943100"/>
            <a:chOff x="0" y="0"/>
            <a:chExt cx="9658917" cy="462026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9658917" cy="462026"/>
            </a:xfrm>
            <a:custGeom>
              <a:avLst/>
              <a:gdLst/>
              <a:ahLst/>
              <a:cxnLst/>
              <a:rect l="l" t="t" r="r" b="b"/>
              <a:pathLst>
                <a:path w="9658917" h="462026">
                  <a:moveTo>
                    <a:pt x="0" y="0"/>
                  </a:moveTo>
                  <a:lnTo>
                    <a:pt x="9658917" y="0"/>
                  </a:lnTo>
                  <a:lnTo>
                    <a:pt x="9658917" y="462026"/>
                  </a:lnTo>
                  <a:lnTo>
                    <a:pt x="0" y="462026"/>
                  </a:lnTo>
                  <a:close/>
                </a:path>
              </a:pathLst>
            </a:custGeom>
            <a:solidFill>
              <a:srgbClr val="00376C"/>
            </a:solidFill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6"/>
          <p:cNvGrpSpPr/>
          <p:nvPr/>
        </p:nvGrpSpPr>
        <p:grpSpPr>
          <a:xfrm>
            <a:off x="-1" y="9088272"/>
            <a:ext cx="18288001" cy="1474953"/>
            <a:chOff x="0" y="0"/>
            <a:chExt cx="7096884" cy="571500"/>
          </a:xfrm>
        </p:grpSpPr>
        <p:sp>
          <p:nvSpPr>
            <p:cNvPr id="7" name="Freeform 7"/>
            <p:cNvSpPr/>
            <p:nvPr/>
          </p:nvSpPr>
          <p:spPr>
            <a:xfrm>
              <a:off x="0" y="255270"/>
              <a:ext cx="7096884" cy="45133"/>
            </a:xfrm>
            <a:custGeom>
              <a:avLst/>
              <a:gdLst/>
              <a:ahLst/>
              <a:cxnLst/>
              <a:rect l="l" t="t" r="r" b="b"/>
              <a:pathLst>
                <a:path w="7096884" h="45133">
                  <a:moveTo>
                    <a:pt x="6806054" y="0"/>
                  </a:moveTo>
                  <a:lnTo>
                    <a:pt x="0" y="0"/>
                  </a:lnTo>
                  <a:lnTo>
                    <a:pt x="0" y="45133"/>
                  </a:lnTo>
                  <a:lnTo>
                    <a:pt x="7096884" y="45133"/>
                  </a:lnTo>
                  <a:lnTo>
                    <a:pt x="7096884" y="0"/>
                  </a:lnTo>
                  <a:close/>
                </a:path>
              </a:pathLst>
            </a:custGeom>
            <a:solidFill>
              <a:srgbClr val="B32317"/>
            </a:solidFill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4CFE376C-62E1-42E2-995C-432776B617B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54200" y="94042"/>
            <a:ext cx="3617374" cy="1564515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85AA21BB-F08D-4AC9-9BB1-B9DF3A293771}"/>
              </a:ext>
            </a:extLst>
          </p:cNvPr>
          <p:cNvSpPr txBox="1">
            <a:spLocks/>
          </p:cNvSpPr>
          <p:nvPr/>
        </p:nvSpPr>
        <p:spPr>
          <a:xfrm>
            <a:off x="3568873" y="597805"/>
            <a:ext cx="9712998" cy="747490"/>
          </a:xfrm>
          <a:prstGeom prst="rect">
            <a:avLst/>
          </a:prstGeom>
        </p:spPr>
        <p:txBody>
          <a:bodyPr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bg1"/>
                </a:solidFill>
                <a:latin typeface="Barlow Black" panose="00000A00000000000000" pitchFamily="2" charset="0"/>
              </a:rPr>
              <a:t>The Future of Workforce Development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4F6176-909F-3C85-C485-2EF5FE9E5F52}"/>
              </a:ext>
            </a:extLst>
          </p:cNvPr>
          <p:cNvSpPr txBox="1"/>
          <p:nvPr/>
        </p:nvSpPr>
        <p:spPr>
          <a:xfrm>
            <a:off x="2826276" y="3558450"/>
            <a:ext cx="11727924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tx1"/>
                </a:solidFill>
                <a:latin typeface="Barlow ExtraBold" panose="00000900000000000000" pitchFamily="2" charset="0"/>
              </a:rPr>
              <a:t>Bridging the gap between education and industry</a:t>
            </a:r>
          </a:p>
          <a:p>
            <a:pPr marL="0" indent="0">
              <a:buNone/>
            </a:pPr>
            <a:endParaRPr lang="en-US" sz="3600" b="1" dirty="0">
              <a:latin typeface="Barlow ExtraBold" panose="00000900000000000000" pitchFamily="2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tx1"/>
                </a:solidFill>
                <a:latin typeface="Barlow ExtraBold" panose="00000900000000000000" pitchFamily="2" charset="0"/>
              </a:rPr>
              <a:t>Foster a skilled and motivated workforce tailored to your specific needs</a:t>
            </a:r>
          </a:p>
        </p:txBody>
      </p:sp>
    </p:spTree>
    <p:extLst>
      <p:ext uri="{BB962C8B-B14F-4D97-AF65-F5344CB8AC3E}">
        <p14:creationId xmlns:p14="http://schemas.microsoft.com/office/powerpoint/2010/main" val="1312645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6284" y="0"/>
            <a:ext cx="18301884" cy="1943100"/>
            <a:chOff x="0" y="0"/>
            <a:chExt cx="9658917" cy="462026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9658917" cy="462026"/>
            </a:xfrm>
            <a:custGeom>
              <a:avLst/>
              <a:gdLst/>
              <a:ahLst/>
              <a:cxnLst/>
              <a:rect l="l" t="t" r="r" b="b"/>
              <a:pathLst>
                <a:path w="9658917" h="462026">
                  <a:moveTo>
                    <a:pt x="0" y="0"/>
                  </a:moveTo>
                  <a:lnTo>
                    <a:pt x="9658917" y="0"/>
                  </a:lnTo>
                  <a:lnTo>
                    <a:pt x="9658917" y="462026"/>
                  </a:lnTo>
                  <a:lnTo>
                    <a:pt x="0" y="462026"/>
                  </a:lnTo>
                  <a:close/>
                </a:path>
              </a:pathLst>
            </a:custGeom>
            <a:solidFill>
              <a:srgbClr val="00376C"/>
            </a:solidFill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6"/>
          <p:cNvGrpSpPr/>
          <p:nvPr/>
        </p:nvGrpSpPr>
        <p:grpSpPr>
          <a:xfrm>
            <a:off x="-1" y="9088272"/>
            <a:ext cx="18288001" cy="1474953"/>
            <a:chOff x="0" y="0"/>
            <a:chExt cx="7096884" cy="571500"/>
          </a:xfrm>
        </p:grpSpPr>
        <p:sp>
          <p:nvSpPr>
            <p:cNvPr id="7" name="Freeform 7"/>
            <p:cNvSpPr/>
            <p:nvPr/>
          </p:nvSpPr>
          <p:spPr>
            <a:xfrm>
              <a:off x="0" y="255270"/>
              <a:ext cx="7096884" cy="45133"/>
            </a:xfrm>
            <a:custGeom>
              <a:avLst/>
              <a:gdLst/>
              <a:ahLst/>
              <a:cxnLst/>
              <a:rect l="l" t="t" r="r" b="b"/>
              <a:pathLst>
                <a:path w="7096884" h="45133">
                  <a:moveTo>
                    <a:pt x="6806054" y="0"/>
                  </a:moveTo>
                  <a:lnTo>
                    <a:pt x="0" y="0"/>
                  </a:lnTo>
                  <a:lnTo>
                    <a:pt x="0" y="45133"/>
                  </a:lnTo>
                  <a:lnTo>
                    <a:pt x="7096884" y="45133"/>
                  </a:lnTo>
                  <a:lnTo>
                    <a:pt x="7096884" y="0"/>
                  </a:lnTo>
                  <a:close/>
                </a:path>
              </a:pathLst>
            </a:custGeom>
            <a:solidFill>
              <a:srgbClr val="B32317"/>
            </a:solidFill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4CFE376C-62E1-42E2-995C-432776B617B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54200" y="94042"/>
            <a:ext cx="3617374" cy="1564515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85AA21BB-F08D-4AC9-9BB1-B9DF3A293771}"/>
              </a:ext>
            </a:extLst>
          </p:cNvPr>
          <p:cNvSpPr txBox="1">
            <a:spLocks/>
          </p:cNvSpPr>
          <p:nvPr/>
        </p:nvSpPr>
        <p:spPr>
          <a:xfrm>
            <a:off x="3568873" y="597805"/>
            <a:ext cx="9712998" cy="74749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bg1"/>
                </a:solidFill>
                <a:latin typeface="Barlow Black" panose="00000A00000000000000" pitchFamily="2" charset="0"/>
              </a:rPr>
              <a:t>What is Work-Based Learning?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4F6176-909F-3C85-C485-2EF5FE9E5F52}"/>
              </a:ext>
            </a:extLst>
          </p:cNvPr>
          <p:cNvSpPr txBox="1"/>
          <p:nvPr/>
        </p:nvSpPr>
        <p:spPr>
          <a:xfrm>
            <a:off x="2826276" y="3086100"/>
            <a:ext cx="11727924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tx1"/>
                </a:solidFill>
                <a:latin typeface="Barlow ExtraBold" panose="00000900000000000000" pitchFamily="2" charset="0"/>
              </a:rPr>
              <a:t>Partnering with educational institutions or training providers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tx1"/>
                </a:solidFill>
                <a:latin typeface="Barlow ExtraBold" panose="00000900000000000000" pitchFamily="2" charset="0"/>
              </a:rPr>
              <a:t>Structured </a:t>
            </a:r>
            <a:r>
              <a:rPr lang="en-US" sz="3600" b="1" dirty="0">
                <a:latin typeface="Barlow ExtraBold" panose="00000900000000000000" pitchFamily="2" charset="0"/>
              </a:rPr>
              <a:t>hands-on experience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tx1"/>
                </a:solidFill>
                <a:latin typeface="Barlow ExtraBold" panose="00000900000000000000" pitchFamily="2" charset="0"/>
              </a:rPr>
              <a:t>Real-world environment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latin typeface="Barlow ExtraBold" panose="00000900000000000000" pitchFamily="2" charset="0"/>
              </a:rPr>
              <a:t>Allows participants to develop industry-specific skills, knowledge, and competencies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tx1"/>
                </a:solidFill>
                <a:latin typeface="Barlow ExtraBold" panose="00000900000000000000" pitchFamily="2" charset="0"/>
              </a:rPr>
              <a:t>Contributes to the goals and operations of employer organization</a:t>
            </a:r>
          </a:p>
        </p:txBody>
      </p:sp>
    </p:spTree>
    <p:extLst>
      <p:ext uri="{BB962C8B-B14F-4D97-AF65-F5344CB8AC3E}">
        <p14:creationId xmlns:p14="http://schemas.microsoft.com/office/powerpoint/2010/main" val="404753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6284" y="0"/>
            <a:ext cx="18301884" cy="1943100"/>
            <a:chOff x="0" y="0"/>
            <a:chExt cx="9658917" cy="462026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9658917" cy="462026"/>
            </a:xfrm>
            <a:custGeom>
              <a:avLst/>
              <a:gdLst/>
              <a:ahLst/>
              <a:cxnLst/>
              <a:rect l="l" t="t" r="r" b="b"/>
              <a:pathLst>
                <a:path w="9658917" h="462026">
                  <a:moveTo>
                    <a:pt x="0" y="0"/>
                  </a:moveTo>
                  <a:lnTo>
                    <a:pt x="9658917" y="0"/>
                  </a:lnTo>
                  <a:lnTo>
                    <a:pt x="9658917" y="462026"/>
                  </a:lnTo>
                  <a:lnTo>
                    <a:pt x="0" y="462026"/>
                  </a:lnTo>
                  <a:close/>
                </a:path>
              </a:pathLst>
            </a:custGeom>
            <a:solidFill>
              <a:srgbClr val="00376C"/>
            </a:solidFill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6"/>
          <p:cNvGrpSpPr/>
          <p:nvPr/>
        </p:nvGrpSpPr>
        <p:grpSpPr>
          <a:xfrm>
            <a:off x="-1" y="9088272"/>
            <a:ext cx="18288001" cy="1474953"/>
            <a:chOff x="0" y="0"/>
            <a:chExt cx="7096884" cy="571500"/>
          </a:xfrm>
        </p:grpSpPr>
        <p:sp>
          <p:nvSpPr>
            <p:cNvPr id="7" name="Freeform 7"/>
            <p:cNvSpPr/>
            <p:nvPr/>
          </p:nvSpPr>
          <p:spPr>
            <a:xfrm>
              <a:off x="0" y="255270"/>
              <a:ext cx="7096884" cy="45133"/>
            </a:xfrm>
            <a:custGeom>
              <a:avLst/>
              <a:gdLst/>
              <a:ahLst/>
              <a:cxnLst/>
              <a:rect l="l" t="t" r="r" b="b"/>
              <a:pathLst>
                <a:path w="7096884" h="45133">
                  <a:moveTo>
                    <a:pt x="6806054" y="0"/>
                  </a:moveTo>
                  <a:lnTo>
                    <a:pt x="0" y="0"/>
                  </a:lnTo>
                  <a:lnTo>
                    <a:pt x="0" y="45133"/>
                  </a:lnTo>
                  <a:lnTo>
                    <a:pt x="7096884" y="45133"/>
                  </a:lnTo>
                  <a:lnTo>
                    <a:pt x="7096884" y="0"/>
                  </a:lnTo>
                  <a:close/>
                </a:path>
              </a:pathLst>
            </a:custGeom>
            <a:solidFill>
              <a:srgbClr val="B32317"/>
            </a:solidFill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4CFE376C-62E1-42E2-995C-432776B617B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54200" y="94042"/>
            <a:ext cx="3617374" cy="1564515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85AA21BB-F08D-4AC9-9BB1-B9DF3A293771}"/>
              </a:ext>
            </a:extLst>
          </p:cNvPr>
          <p:cNvSpPr txBox="1">
            <a:spLocks/>
          </p:cNvSpPr>
          <p:nvPr/>
        </p:nvSpPr>
        <p:spPr>
          <a:xfrm>
            <a:off x="3568873" y="597805"/>
            <a:ext cx="9712998" cy="74749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bg1"/>
                </a:solidFill>
                <a:latin typeface="Barlow Black" panose="00000A00000000000000" pitchFamily="2" charset="0"/>
              </a:rPr>
              <a:t>Benefits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4F6176-909F-3C85-C485-2EF5FE9E5F52}"/>
              </a:ext>
            </a:extLst>
          </p:cNvPr>
          <p:cNvSpPr txBox="1"/>
          <p:nvPr/>
        </p:nvSpPr>
        <p:spPr>
          <a:xfrm>
            <a:off x="2826276" y="3086100"/>
            <a:ext cx="11727924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tx1"/>
                </a:solidFill>
                <a:latin typeface="Barlow ExtraBold" panose="00000900000000000000" pitchFamily="2" charset="0"/>
              </a:rPr>
              <a:t>Talent Pipeline Development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dirty="0">
              <a:latin typeface="Barlow ExtraBold" panose="00000900000000000000" pitchFamily="2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tx1"/>
                </a:solidFill>
                <a:latin typeface="Barlow ExtraBold" panose="00000900000000000000" pitchFamily="2" charset="0"/>
              </a:rPr>
              <a:t>Customized Training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dirty="0">
              <a:latin typeface="Barlow ExtraBold" panose="00000900000000000000" pitchFamily="2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tx1"/>
                </a:solidFill>
                <a:latin typeface="Barlow ExtraBold" panose="00000900000000000000" pitchFamily="2" charset="0"/>
              </a:rPr>
              <a:t>Increased Retention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dirty="0">
              <a:latin typeface="Barlow ExtraBold" panose="00000900000000000000" pitchFamily="2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tx1"/>
                </a:solidFill>
                <a:latin typeface="Barlow ExtraBold" panose="00000900000000000000" pitchFamily="2" charset="0"/>
              </a:rPr>
              <a:t>Innovation and Diversity</a:t>
            </a:r>
          </a:p>
        </p:txBody>
      </p:sp>
    </p:spTree>
    <p:extLst>
      <p:ext uri="{BB962C8B-B14F-4D97-AF65-F5344CB8AC3E}">
        <p14:creationId xmlns:p14="http://schemas.microsoft.com/office/powerpoint/2010/main" val="3782020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6284" y="0"/>
            <a:ext cx="18301884" cy="1943100"/>
            <a:chOff x="0" y="0"/>
            <a:chExt cx="9658917" cy="462026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9658917" cy="462026"/>
            </a:xfrm>
            <a:custGeom>
              <a:avLst/>
              <a:gdLst/>
              <a:ahLst/>
              <a:cxnLst/>
              <a:rect l="l" t="t" r="r" b="b"/>
              <a:pathLst>
                <a:path w="9658917" h="462026">
                  <a:moveTo>
                    <a:pt x="0" y="0"/>
                  </a:moveTo>
                  <a:lnTo>
                    <a:pt x="9658917" y="0"/>
                  </a:lnTo>
                  <a:lnTo>
                    <a:pt x="9658917" y="462026"/>
                  </a:lnTo>
                  <a:lnTo>
                    <a:pt x="0" y="462026"/>
                  </a:lnTo>
                  <a:close/>
                </a:path>
              </a:pathLst>
            </a:custGeom>
            <a:solidFill>
              <a:srgbClr val="00376C"/>
            </a:solidFill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6"/>
          <p:cNvGrpSpPr/>
          <p:nvPr/>
        </p:nvGrpSpPr>
        <p:grpSpPr>
          <a:xfrm>
            <a:off x="-1" y="9088272"/>
            <a:ext cx="18288001" cy="1474953"/>
            <a:chOff x="0" y="0"/>
            <a:chExt cx="7096884" cy="571500"/>
          </a:xfrm>
        </p:grpSpPr>
        <p:sp>
          <p:nvSpPr>
            <p:cNvPr id="7" name="Freeform 7"/>
            <p:cNvSpPr/>
            <p:nvPr/>
          </p:nvSpPr>
          <p:spPr>
            <a:xfrm>
              <a:off x="0" y="255270"/>
              <a:ext cx="7096884" cy="45133"/>
            </a:xfrm>
            <a:custGeom>
              <a:avLst/>
              <a:gdLst/>
              <a:ahLst/>
              <a:cxnLst/>
              <a:rect l="l" t="t" r="r" b="b"/>
              <a:pathLst>
                <a:path w="7096884" h="45133">
                  <a:moveTo>
                    <a:pt x="6806054" y="0"/>
                  </a:moveTo>
                  <a:lnTo>
                    <a:pt x="0" y="0"/>
                  </a:lnTo>
                  <a:lnTo>
                    <a:pt x="0" y="45133"/>
                  </a:lnTo>
                  <a:lnTo>
                    <a:pt x="7096884" y="45133"/>
                  </a:lnTo>
                  <a:lnTo>
                    <a:pt x="7096884" y="0"/>
                  </a:lnTo>
                  <a:close/>
                </a:path>
              </a:pathLst>
            </a:custGeom>
            <a:solidFill>
              <a:srgbClr val="B32317"/>
            </a:solidFill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4CFE376C-62E1-42E2-995C-432776B617B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54200" y="94042"/>
            <a:ext cx="3617374" cy="1564515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85AA21BB-F08D-4AC9-9BB1-B9DF3A293771}"/>
              </a:ext>
            </a:extLst>
          </p:cNvPr>
          <p:cNvSpPr txBox="1">
            <a:spLocks/>
          </p:cNvSpPr>
          <p:nvPr/>
        </p:nvSpPr>
        <p:spPr>
          <a:xfrm>
            <a:off x="3568873" y="597805"/>
            <a:ext cx="9712998" cy="74749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bg1"/>
                </a:solidFill>
                <a:latin typeface="Barlow Black" panose="00000A00000000000000" pitchFamily="2" charset="0"/>
              </a:rPr>
              <a:t>Ways to get Involved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4F6176-909F-3C85-C485-2EF5FE9E5F52}"/>
              </a:ext>
            </a:extLst>
          </p:cNvPr>
          <p:cNvSpPr txBox="1"/>
          <p:nvPr/>
        </p:nvSpPr>
        <p:spPr>
          <a:xfrm>
            <a:off x="1524000" y="2865036"/>
            <a:ext cx="6324600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tx1"/>
                </a:solidFill>
                <a:latin typeface="Barlow ExtraBold" panose="00000900000000000000" pitchFamily="2" charset="0"/>
              </a:rPr>
              <a:t>Guest Speaking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dirty="0">
              <a:latin typeface="Barlow ExtraBold" panose="00000900000000000000" pitchFamily="2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tx1"/>
                </a:solidFill>
                <a:latin typeface="Barlow ExtraBold" panose="00000900000000000000" pitchFamily="2" charset="0"/>
              </a:rPr>
              <a:t>Facility Tours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dirty="0">
              <a:latin typeface="Barlow ExtraBold" panose="00000900000000000000" pitchFamily="2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tx1"/>
                </a:solidFill>
                <a:latin typeface="Barlow ExtraBold" panose="00000900000000000000" pitchFamily="2" charset="0"/>
              </a:rPr>
              <a:t>Job Shadowing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dirty="0">
              <a:latin typeface="Barlow ExtraBold" panose="00000900000000000000" pitchFamily="2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tx1"/>
                </a:solidFill>
                <a:latin typeface="Barlow ExtraBold" panose="00000900000000000000" pitchFamily="2" charset="0"/>
              </a:rPr>
              <a:t>Mentorships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dirty="0">
              <a:latin typeface="Barlow ExtraBold" panose="00000900000000000000" pitchFamily="2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tx1"/>
                </a:solidFill>
                <a:latin typeface="Barlow ExtraBold" panose="00000900000000000000" pitchFamily="2" charset="0"/>
              </a:rPr>
              <a:t>Mock Interviews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dirty="0">
              <a:latin typeface="Barlow ExtraBold" panose="000009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63CF7A1-1B4A-E865-F55C-03E7766FB2AC}"/>
              </a:ext>
            </a:extLst>
          </p:cNvPr>
          <p:cNvSpPr txBox="1"/>
          <p:nvPr/>
        </p:nvSpPr>
        <p:spPr>
          <a:xfrm>
            <a:off x="7696200" y="2865036"/>
            <a:ext cx="9156700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tx1"/>
                </a:solidFill>
                <a:latin typeface="Barlow ExtraBold" panose="00000900000000000000" pitchFamily="2" charset="0"/>
              </a:rPr>
              <a:t>Career Day Participant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dirty="0">
              <a:latin typeface="Barlow ExtraBold" panose="00000900000000000000" pitchFamily="2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tx1"/>
                </a:solidFill>
                <a:latin typeface="Barlow ExtraBold" panose="00000900000000000000" pitchFamily="2" charset="0"/>
              </a:rPr>
              <a:t>Donate Equipment/Set up Student Learning Space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dirty="0">
              <a:latin typeface="Barlow ExtraBold" panose="00000900000000000000" pitchFamily="2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tx1"/>
                </a:solidFill>
                <a:latin typeface="Barlow ExtraBold" panose="00000900000000000000" pitchFamily="2" charset="0"/>
              </a:rPr>
              <a:t>Serve on an Advisory Board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dirty="0">
              <a:latin typeface="Barlow ExtraBold" panose="00000900000000000000" pitchFamily="2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tx1"/>
                </a:solidFill>
                <a:latin typeface="Barlow ExtraBold" panose="00000900000000000000" pitchFamily="2" charset="0"/>
              </a:rPr>
              <a:t>Internships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dirty="0">
              <a:latin typeface="Barlow ExtraBold" panose="00000900000000000000" pitchFamily="2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tx1"/>
                </a:solidFill>
                <a:latin typeface="Barlow ExtraBold" panose="00000900000000000000" pitchFamily="2" charset="0"/>
              </a:rPr>
              <a:t>Apprenticeships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1800" b="1" dirty="0">
              <a:latin typeface="Barlow ExtraBold" panose="000009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6674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6284" y="0"/>
            <a:ext cx="18301884" cy="1943100"/>
            <a:chOff x="0" y="0"/>
            <a:chExt cx="9658917" cy="462026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9658917" cy="462026"/>
            </a:xfrm>
            <a:custGeom>
              <a:avLst/>
              <a:gdLst/>
              <a:ahLst/>
              <a:cxnLst/>
              <a:rect l="l" t="t" r="r" b="b"/>
              <a:pathLst>
                <a:path w="9658917" h="462026">
                  <a:moveTo>
                    <a:pt x="0" y="0"/>
                  </a:moveTo>
                  <a:lnTo>
                    <a:pt x="9658917" y="0"/>
                  </a:lnTo>
                  <a:lnTo>
                    <a:pt x="9658917" y="462026"/>
                  </a:lnTo>
                  <a:lnTo>
                    <a:pt x="0" y="462026"/>
                  </a:lnTo>
                  <a:close/>
                </a:path>
              </a:pathLst>
            </a:custGeom>
            <a:solidFill>
              <a:srgbClr val="00376C"/>
            </a:solidFill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6"/>
          <p:cNvGrpSpPr/>
          <p:nvPr/>
        </p:nvGrpSpPr>
        <p:grpSpPr>
          <a:xfrm>
            <a:off x="-1" y="9088272"/>
            <a:ext cx="18288001" cy="1474953"/>
            <a:chOff x="0" y="0"/>
            <a:chExt cx="7096884" cy="571500"/>
          </a:xfrm>
        </p:grpSpPr>
        <p:sp>
          <p:nvSpPr>
            <p:cNvPr id="7" name="Freeform 7"/>
            <p:cNvSpPr/>
            <p:nvPr/>
          </p:nvSpPr>
          <p:spPr>
            <a:xfrm>
              <a:off x="0" y="255270"/>
              <a:ext cx="7096884" cy="45133"/>
            </a:xfrm>
            <a:custGeom>
              <a:avLst/>
              <a:gdLst/>
              <a:ahLst/>
              <a:cxnLst/>
              <a:rect l="l" t="t" r="r" b="b"/>
              <a:pathLst>
                <a:path w="7096884" h="45133">
                  <a:moveTo>
                    <a:pt x="6806054" y="0"/>
                  </a:moveTo>
                  <a:lnTo>
                    <a:pt x="0" y="0"/>
                  </a:lnTo>
                  <a:lnTo>
                    <a:pt x="0" y="45133"/>
                  </a:lnTo>
                  <a:lnTo>
                    <a:pt x="7096884" y="45133"/>
                  </a:lnTo>
                  <a:lnTo>
                    <a:pt x="7096884" y="0"/>
                  </a:lnTo>
                  <a:close/>
                </a:path>
              </a:pathLst>
            </a:custGeom>
            <a:solidFill>
              <a:srgbClr val="B32317"/>
            </a:solidFill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4CFE376C-62E1-42E2-995C-432776B617B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54200" y="94042"/>
            <a:ext cx="3617374" cy="1564515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85AA21BB-F08D-4AC9-9BB1-B9DF3A293771}"/>
              </a:ext>
            </a:extLst>
          </p:cNvPr>
          <p:cNvSpPr txBox="1">
            <a:spLocks/>
          </p:cNvSpPr>
          <p:nvPr/>
        </p:nvSpPr>
        <p:spPr>
          <a:xfrm>
            <a:off x="3568873" y="597805"/>
            <a:ext cx="9712998" cy="74749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bg1"/>
                </a:solidFill>
                <a:latin typeface="Barlow Black" panose="00000A00000000000000" pitchFamily="2" charset="0"/>
              </a:rPr>
              <a:t>Guest Speaking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4F6176-909F-3C85-C485-2EF5FE9E5F52}"/>
              </a:ext>
            </a:extLst>
          </p:cNvPr>
          <p:cNvSpPr txBox="1"/>
          <p:nvPr/>
        </p:nvSpPr>
        <p:spPr>
          <a:xfrm>
            <a:off x="2826276" y="3086100"/>
            <a:ext cx="11727924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tx1"/>
                </a:solidFill>
                <a:latin typeface="Barlow ExtraBold" panose="00000900000000000000" pitchFamily="2" charset="0"/>
              </a:rPr>
              <a:t>Address an audience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tx1"/>
                </a:solidFill>
                <a:latin typeface="Barlow ExtraBold" panose="00000900000000000000" pitchFamily="2" charset="0"/>
              </a:rPr>
              <a:t>Provide insights, knowledge, or inspiration about your work</a:t>
            </a:r>
            <a:r>
              <a:rPr lang="en-US" sz="3600" b="1" dirty="0">
                <a:latin typeface="Barlow ExtraBold" panose="00000900000000000000" pitchFamily="2" charset="0"/>
              </a:rPr>
              <a:t> </a:t>
            </a:r>
            <a:endParaRPr lang="en-US" sz="3600" b="1" dirty="0">
              <a:solidFill>
                <a:schemeClr val="tx1"/>
              </a:solidFill>
              <a:latin typeface="Barlow ExtraBold" panose="000009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A37EDEB-5774-A841-51D4-A2B27B649D2E}"/>
              </a:ext>
            </a:extLst>
          </p:cNvPr>
          <p:cNvSpPr txBox="1"/>
          <p:nvPr/>
        </p:nvSpPr>
        <p:spPr>
          <a:xfrm>
            <a:off x="2971800" y="6201702"/>
            <a:ext cx="11727924" cy="18466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Barlow ExtraBold" panose="00000900000000000000" pitchFamily="2" charset="0"/>
              </a:rPr>
              <a:t>Typical Time Commitment:</a:t>
            </a:r>
          </a:p>
          <a:p>
            <a:r>
              <a:rPr lang="en-US" sz="3200" b="1" dirty="0">
                <a:latin typeface="Barlow ExtraBold" panose="00000900000000000000" pitchFamily="2" charset="0"/>
              </a:rPr>
              <a:t>3 – 6 hours (including travel, preparation, presentation, Q &amp; A, and follow-up)</a:t>
            </a:r>
            <a:endParaRPr lang="en-US" sz="3200" b="1" dirty="0">
              <a:solidFill>
                <a:schemeClr val="tx1"/>
              </a:solidFill>
              <a:latin typeface="Barlow ExtraBold" panose="00000900000000000000" pitchFamily="2" charset="0"/>
            </a:endParaRPr>
          </a:p>
          <a:p>
            <a:endParaRPr lang="en-US" sz="1800" b="1" dirty="0">
              <a:solidFill>
                <a:schemeClr val="tx1"/>
              </a:solidFill>
              <a:latin typeface="Barlow ExtraBold" panose="000009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9777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6284" y="0"/>
            <a:ext cx="18301884" cy="1943100"/>
            <a:chOff x="0" y="0"/>
            <a:chExt cx="9658917" cy="462026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9658917" cy="462026"/>
            </a:xfrm>
            <a:custGeom>
              <a:avLst/>
              <a:gdLst/>
              <a:ahLst/>
              <a:cxnLst/>
              <a:rect l="l" t="t" r="r" b="b"/>
              <a:pathLst>
                <a:path w="9658917" h="462026">
                  <a:moveTo>
                    <a:pt x="0" y="0"/>
                  </a:moveTo>
                  <a:lnTo>
                    <a:pt x="9658917" y="0"/>
                  </a:lnTo>
                  <a:lnTo>
                    <a:pt x="9658917" y="462026"/>
                  </a:lnTo>
                  <a:lnTo>
                    <a:pt x="0" y="462026"/>
                  </a:lnTo>
                  <a:close/>
                </a:path>
              </a:pathLst>
            </a:custGeom>
            <a:solidFill>
              <a:srgbClr val="00376C"/>
            </a:solidFill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6"/>
          <p:cNvGrpSpPr/>
          <p:nvPr/>
        </p:nvGrpSpPr>
        <p:grpSpPr>
          <a:xfrm>
            <a:off x="-1" y="9088272"/>
            <a:ext cx="18288001" cy="1474953"/>
            <a:chOff x="0" y="0"/>
            <a:chExt cx="7096884" cy="571500"/>
          </a:xfrm>
        </p:grpSpPr>
        <p:sp>
          <p:nvSpPr>
            <p:cNvPr id="7" name="Freeform 7"/>
            <p:cNvSpPr/>
            <p:nvPr/>
          </p:nvSpPr>
          <p:spPr>
            <a:xfrm>
              <a:off x="0" y="255270"/>
              <a:ext cx="7096884" cy="45133"/>
            </a:xfrm>
            <a:custGeom>
              <a:avLst/>
              <a:gdLst/>
              <a:ahLst/>
              <a:cxnLst/>
              <a:rect l="l" t="t" r="r" b="b"/>
              <a:pathLst>
                <a:path w="7096884" h="45133">
                  <a:moveTo>
                    <a:pt x="6806054" y="0"/>
                  </a:moveTo>
                  <a:lnTo>
                    <a:pt x="0" y="0"/>
                  </a:lnTo>
                  <a:lnTo>
                    <a:pt x="0" y="45133"/>
                  </a:lnTo>
                  <a:lnTo>
                    <a:pt x="7096884" y="45133"/>
                  </a:lnTo>
                  <a:lnTo>
                    <a:pt x="7096884" y="0"/>
                  </a:lnTo>
                  <a:close/>
                </a:path>
              </a:pathLst>
            </a:custGeom>
            <a:solidFill>
              <a:srgbClr val="B32317"/>
            </a:solidFill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4CFE376C-62E1-42E2-995C-432776B617B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54200" y="94042"/>
            <a:ext cx="3617374" cy="1564515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85AA21BB-F08D-4AC9-9BB1-B9DF3A293771}"/>
              </a:ext>
            </a:extLst>
          </p:cNvPr>
          <p:cNvSpPr txBox="1">
            <a:spLocks/>
          </p:cNvSpPr>
          <p:nvPr/>
        </p:nvSpPr>
        <p:spPr>
          <a:xfrm>
            <a:off x="3568873" y="597805"/>
            <a:ext cx="9712998" cy="74749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bg1"/>
                </a:solidFill>
                <a:latin typeface="Barlow Black" panose="00000A00000000000000" pitchFamily="2" charset="0"/>
              </a:rPr>
              <a:t>Facility Tours/Field Trips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4F6176-909F-3C85-C485-2EF5FE9E5F52}"/>
              </a:ext>
            </a:extLst>
          </p:cNvPr>
          <p:cNvSpPr txBox="1"/>
          <p:nvPr/>
        </p:nvSpPr>
        <p:spPr>
          <a:xfrm>
            <a:off x="2826276" y="3086100"/>
            <a:ext cx="11727924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tx1"/>
                </a:solidFill>
                <a:latin typeface="Barlow ExtraBold" panose="00000900000000000000" pitchFamily="2" charset="0"/>
              </a:rPr>
              <a:t>Offer students the opportunity to tour your facility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dirty="0">
              <a:latin typeface="Barlow ExtraBold" panose="00000900000000000000" pitchFamily="2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latin typeface="Barlow ExtraBold" panose="00000900000000000000" pitchFamily="2" charset="0"/>
              </a:rPr>
              <a:t>Provide first-hand experience of operational processes</a:t>
            </a:r>
            <a:endParaRPr lang="en-US" sz="3600" b="1" dirty="0">
              <a:solidFill>
                <a:schemeClr val="tx1"/>
              </a:solidFill>
              <a:latin typeface="Barlow ExtraBold" panose="000009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A37EDEB-5774-A841-51D4-A2B27B649D2E}"/>
              </a:ext>
            </a:extLst>
          </p:cNvPr>
          <p:cNvSpPr txBox="1"/>
          <p:nvPr/>
        </p:nvSpPr>
        <p:spPr>
          <a:xfrm>
            <a:off x="2971800" y="6201702"/>
            <a:ext cx="11727924" cy="18466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Barlow ExtraBold" panose="00000900000000000000" pitchFamily="2" charset="0"/>
              </a:rPr>
              <a:t>Typical Time Commitment:</a:t>
            </a:r>
          </a:p>
          <a:p>
            <a:r>
              <a:rPr lang="en-US" sz="3200" b="1" dirty="0">
                <a:latin typeface="Barlow ExtraBold" panose="00000900000000000000" pitchFamily="2" charset="0"/>
              </a:rPr>
              <a:t>3.5 to 6.5 hours (including preparation, the tour itself, Q &amp; A, and follow-up)</a:t>
            </a:r>
            <a:endParaRPr lang="en-US" sz="3200" b="1" dirty="0">
              <a:solidFill>
                <a:schemeClr val="tx1"/>
              </a:solidFill>
              <a:latin typeface="Barlow ExtraBold" panose="00000900000000000000" pitchFamily="2" charset="0"/>
            </a:endParaRPr>
          </a:p>
          <a:p>
            <a:endParaRPr lang="en-US" sz="1800" b="1" dirty="0">
              <a:solidFill>
                <a:schemeClr val="tx1"/>
              </a:solidFill>
              <a:latin typeface="Barlow ExtraBold" panose="000009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96761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6284" y="0"/>
            <a:ext cx="18301884" cy="1943100"/>
            <a:chOff x="0" y="0"/>
            <a:chExt cx="9658917" cy="462026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9658917" cy="462026"/>
            </a:xfrm>
            <a:custGeom>
              <a:avLst/>
              <a:gdLst/>
              <a:ahLst/>
              <a:cxnLst/>
              <a:rect l="l" t="t" r="r" b="b"/>
              <a:pathLst>
                <a:path w="9658917" h="462026">
                  <a:moveTo>
                    <a:pt x="0" y="0"/>
                  </a:moveTo>
                  <a:lnTo>
                    <a:pt x="9658917" y="0"/>
                  </a:lnTo>
                  <a:lnTo>
                    <a:pt x="9658917" y="462026"/>
                  </a:lnTo>
                  <a:lnTo>
                    <a:pt x="0" y="462026"/>
                  </a:lnTo>
                  <a:close/>
                </a:path>
              </a:pathLst>
            </a:custGeom>
            <a:solidFill>
              <a:srgbClr val="00376C"/>
            </a:solidFill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6"/>
          <p:cNvGrpSpPr/>
          <p:nvPr/>
        </p:nvGrpSpPr>
        <p:grpSpPr>
          <a:xfrm>
            <a:off x="-1" y="9088272"/>
            <a:ext cx="18288001" cy="1474953"/>
            <a:chOff x="0" y="0"/>
            <a:chExt cx="7096884" cy="571500"/>
          </a:xfrm>
        </p:grpSpPr>
        <p:sp>
          <p:nvSpPr>
            <p:cNvPr id="7" name="Freeform 7"/>
            <p:cNvSpPr/>
            <p:nvPr/>
          </p:nvSpPr>
          <p:spPr>
            <a:xfrm>
              <a:off x="0" y="255270"/>
              <a:ext cx="7096884" cy="45133"/>
            </a:xfrm>
            <a:custGeom>
              <a:avLst/>
              <a:gdLst/>
              <a:ahLst/>
              <a:cxnLst/>
              <a:rect l="l" t="t" r="r" b="b"/>
              <a:pathLst>
                <a:path w="7096884" h="45133">
                  <a:moveTo>
                    <a:pt x="6806054" y="0"/>
                  </a:moveTo>
                  <a:lnTo>
                    <a:pt x="0" y="0"/>
                  </a:lnTo>
                  <a:lnTo>
                    <a:pt x="0" y="45133"/>
                  </a:lnTo>
                  <a:lnTo>
                    <a:pt x="7096884" y="45133"/>
                  </a:lnTo>
                  <a:lnTo>
                    <a:pt x="7096884" y="0"/>
                  </a:lnTo>
                  <a:close/>
                </a:path>
              </a:pathLst>
            </a:custGeom>
            <a:solidFill>
              <a:srgbClr val="B32317"/>
            </a:solidFill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4CFE376C-62E1-42E2-995C-432776B617B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54200" y="94042"/>
            <a:ext cx="3617374" cy="1564515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85AA21BB-F08D-4AC9-9BB1-B9DF3A293771}"/>
              </a:ext>
            </a:extLst>
          </p:cNvPr>
          <p:cNvSpPr txBox="1">
            <a:spLocks/>
          </p:cNvSpPr>
          <p:nvPr/>
        </p:nvSpPr>
        <p:spPr>
          <a:xfrm>
            <a:off x="3568873" y="597805"/>
            <a:ext cx="9712998" cy="74749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bg1"/>
                </a:solidFill>
                <a:latin typeface="Barlow Black" panose="00000A00000000000000" pitchFamily="2" charset="0"/>
              </a:rPr>
              <a:t>Job Shadowing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4F6176-909F-3C85-C485-2EF5FE9E5F52}"/>
              </a:ext>
            </a:extLst>
          </p:cNvPr>
          <p:cNvSpPr txBox="1"/>
          <p:nvPr/>
        </p:nvSpPr>
        <p:spPr>
          <a:xfrm>
            <a:off x="2826276" y="3086100"/>
            <a:ext cx="11727924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tx1"/>
                </a:solidFill>
                <a:latin typeface="Barlow ExtraBold" panose="00000900000000000000" pitchFamily="2" charset="0"/>
              </a:rPr>
              <a:t>Enables a student to spend time with a specific industry professional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dirty="0">
              <a:latin typeface="Barlow ExtraBold" panose="000009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A37EDEB-5774-A841-51D4-A2B27B649D2E}"/>
              </a:ext>
            </a:extLst>
          </p:cNvPr>
          <p:cNvSpPr txBox="1"/>
          <p:nvPr/>
        </p:nvSpPr>
        <p:spPr>
          <a:xfrm>
            <a:off x="2971800" y="6201702"/>
            <a:ext cx="11727924" cy="23391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Barlow ExtraBold" panose="00000900000000000000" pitchFamily="2" charset="0"/>
              </a:rPr>
              <a:t>Typical Time Commitment:</a:t>
            </a:r>
          </a:p>
          <a:p>
            <a:r>
              <a:rPr lang="en-US" sz="3200" b="1" dirty="0">
                <a:latin typeface="Barlow ExtraBold" panose="00000900000000000000" pitchFamily="2" charset="0"/>
              </a:rPr>
              <a:t>5.5 to 13 hours (including preparation, shadowing period, and post-shadowing activities such as debriefing and providing feedback)</a:t>
            </a:r>
            <a:endParaRPr lang="en-US" sz="3200" b="1" dirty="0">
              <a:solidFill>
                <a:schemeClr val="tx1"/>
              </a:solidFill>
              <a:latin typeface="Barlow ExtraBold" panose="00000900000000000000" pitchFamily="2" charset="0"/>
            </a:endParaRPr>
          </a:p>
          <a:p>
            <a:endParaRPr lang="en-US" sz="1800" b="1" dirty="0">
              <a:solidFill>
                <a:schemeClr val="tx1"/>
              </a:solidFill>
              <a:latin typeface="Barlow ExtraBold" panose="000009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83006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6284" y="0"/>
            <a:ext cx="18301884" cy="1943100"/>
            <a:chOff x="0" y="0"/>
            <a:chExt cx="9658917" cy="462026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9658917" cy="462026"/>
            </a:xfrm>
            <a:custGeom>
              <a:avLst/>
              <a:gdLst/>
              <a:ahLst/>
              <a:cxnLst/>
              <a:rect l="l" t="t" r="r" b="b"/>
              <a:pathLst>
                <a:path w="9658917" h="462026">
                  <a:moveTo>
                    <a:pt x="0" y="0"/>
                  </a:moveTo>
                  <a:lnTo>
                    <a:pt x="9658917" y="0"/>
                  </a:lnTo>
                  <a:lnTo>
                    <a:pt x="9658917" y="462026"/>
                  </a:lnTo>
                  <a:lnTo>
                    <a:pt x="0" y="462026"/>
                  </a:lnTo>
                  <a:close/>
                </a:path>
              </a:pathLst>
            </a:custGeom>
            <a:solidFill>
              <a:srgbClr val="00376C"/>
            </a:solidFill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6"/>
          <p:cNvGrpSpPr/>
          <p:nvPr/>
        </p:nvGrpSpPr>
        <p:grpSpPr>
          <a:xfrm>
            <a:off x="-1" y="9088272"/>
            <a:ext cx="18288001" cy="1474953"/>
            <a:chOff x="0" y="0"/>
            <a:chExt cx="7096884" cy="571500"/>
          </a:xfrm>
        </p:grpSpPr>
        <p:sp>
          <p:nvSpPr>
            <p:cNvPr id="7" name="Freeform 7"/>
            <p:cNvSpPr/>
            <p:nvPr/>
          </p:nvSpPr>
          <p:spPr>
            <a:xfrm>
              <a:off x="0" y="255270"/>
              <a:ext cx="7096884" cy="45133"/>
            </a:xfrm>
            <a:custGeom>
              <a:avLst/>
              <a:gdLst/>
              <a:ahLst/>
              <a:cxnLst/>
              <a:rect l="l" t="t" r="r" b="b"/>
              <a:pathLst>
                <a:path w="7096884" h="45133">
                  <a:moveTo>
                    <a:pt x="6806054" y="0"/>
                  </a:moveTo>
                  <a:lnTo>
                    <a:pt x="0" y="0"/>
                  </a:lnTo>
                  <a:lnTo>
                    <a:pt x="0" y="45133"/>
                  </a:lnTo>
                  <a:lnTo>
                    <a:pt x="7096884" y="45133"/>
                  </a:lnTo>
                  <a:lnTo>
                    <a:pt x="7096884" y="0"/>
                  </a:lnTo>
                  <a:close/>
                </a:path>
              </a:pathLst>
            </a:custGeom>
            <a:solidFill>
              <a:srgbClr val="B32317"/>
            </a:solidFill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4CFE376C-62E1-42E2-995C-432776B617B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54200" y="94042"/>
            <a:ext cx="3617374" cy="1564515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85AA21BB-F08D-4AC9-9BB1-B9DF3A293771}"/>
              </a:ext>
            </a:extLst>
          </p:cNvPr>
          <p:cNvSpPr txBox="1">
            <a:spLocks/>
          </p:cNvSpPr>
          <p:nvPr/>
        </p:nvSpPr>
        <p:spPr>
          <a:xfrm>
            <a:off x="3568873" y="597805"/>
            <a:ext cx="9712998" cy="74749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bg1"/>
                </a:solidFill>
                <a:latin typeface="Barlow Black" panose="00000A00000000000000" pitchFamily="2" charset="0"/>
              </a:rPr>
              <a:t>Mentorships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4F6176-909F-3C85-C485-2EF5FE9E5F52}"/>
              </a:ext>
            </a:extLst>
          </p:cNvPr>
          <p:cNvSpPr txBox="1"/>
          <p:nvPr/>
        </p:nvSpPr>
        <p:spPr>
          <a:xfrm>
            <a:off x="2826276" y="3086100"/>
            <a:ext cx="11727924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tx1"/>
                </a:solidFill>
                <a:latin typeface="Barlow ExtraBold" panose="00000900000000000000" pitchFamily="2" charset="0"/>
              </a:rPr>
              <a:t>Structured, school coordinated methods that enable a student to learn about an industry and the workplace from a selected professional who has experience in the field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dirty="0">
              <a:latin typeface="Barlow ExtraBold" panose="000009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A37EDEB-5774-A841-51D4-A2B27B649D2E}"/>
              </a:ext>
            </a:extLst>
          </p:cNvPr>
          <p:cNvSpPr txBox="1"/>
          <p:nvPr/>
        </p:nvSpPr>
        <p:spPr>
          <a:xfrm>
            <a:off x="2971800" y="6201702"/>
            <a:ext cx="11727924" cy="18466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Barlow ExtraBold" panose="00000900000000000000" pitchFamily="2" charset="0"/>
              </a:rPr>
              <a:t>Typical Time Commitment:</a:t>
            </a:r>
          </a:p>
          <a:p>
            <a:r>
              <a:rPr lang="en-US" sz="3200" b="1" dirty="0">
                <a:latin typeface="Barlow ExtraBold" panose="00000900000000000000" pitchFamily="2" charset="0"/>
              </a:rPr>
              <a:t>20-64 hours over a 6-month period, depending on the frequence of meetings and involvement in additional activities.</a:t>
            </a:r>
            <a:endParaRPr lang="en-US" sz="3200" b="1" dirty="0">
              <a:solidFill>
                <a:schemeClr val="tx1"/>
              </a:solidFill>
              <a:latin typeface="Barlow ExtraBold" panose="00000900000000000000" pitchFamily="2" charset="0"/>
            </a:endParaRPr>
          </a:p>
          <a:p>
            <a:endParaRPr lang="en-US" sz="1800" b="1" dirty="0">
              <a:solidFill>
                <a:schemeClr val="tx1"/>
              </a:solidFill>
              <a:latin typeface="Barlow ExtraBold" panose="000009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65623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25037</TotalTime>
  <Words>549</Words>
  <Application>Microsoft Office PowerPoint</Application>
  <PresentationFormat>Custom</PresentationFormat>
  <Paragraphs>92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Calibri</vt:lpstr>
      <vt:lpstr>Barlow ExtraBold</vt:lpstr>
      <vt:lpstr>Barlow Black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Template</dc:title>
  <dc:creator>Brian Hernandez</dc:creator>
  <cp:lastModifiedBy>Heather Thomas</cp:lastModifiedBy>
  <cp:revision>339</cp:revision>
  <cp:lastPrinted>2019-04-25T14:21:49Z</cp:lastPrinted>
  <dcterms:created xsi:type="dcterms:W3CDTF">2006-08-16T00:00:00Z</dcterms:created>
  <dcterms:modified xsi:type="dcterms:W3CDTF">2024-10-23T13:43:48Z</dcterms:modified>
  <dc:identifier>DADR9WBE2wg</dc:identifier>
</cp:coreProperties>
</file>